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1" r:id="rId2"/>
    <p:sldId id="297" r:id="rId3"/>
    <p:sldId id="298" r:id="rId4"/>
    <p:sldId id="299" r:id="rId5"/>
    <p:sldId id="272" r:id="rId6"/>
    <p:sldId id="282" r:id="rId7"/>
    <p:sldId id="296" r:id="rId8"/>
    <p:sldId id="276" r:id="rId9"/>
    <p:sldId id="284" r:id="rId10"/>
    <p:sldId id="280" r:id="rId11"/>
    <p:sldId id="281" r:id="rId12"/>
    <p:sldId id="285" r:id="rId13"/>
    <p:sldId id="291" r:id="rId14"/>
    <p:sldId id="29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06" autoAdjust="0"/>
  </p:normalViewPr>
  <p:slideViewPr>
    <p:cSldViewPr snapToGrid="0">
      <p:cViewPr varScale="1">
        <p:scale>
          <a:sx n="112" d="100"/>
          <a:sy n="112" d="100"/>
        </p:scale>
        <p:origin x="492" y="12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5/16/2022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8671A36-2115-A537-132B-B66494E418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963" y="38026"/>
            <a:ext cx="10995362" cy="1092120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0033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TRƯỜNG ĐẠI HỌC QUẢNG BÌNH</a:t>
            </a:r>
            <a:br>
              <a:rPr lang="en-US" sz="2500" b="1" dirty="0">
                <a:solidFill>
                  <a:srgbClr val="0033CC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500" b="1" dirty="0">
                <a:solidFill>
                  <a:srgbClr val="0033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KHOA KỸ THUẬT – CÔNG NGHỆ THÔNG TIN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E459643-A581-0155-4A65-FF4B28B06A35}"/>
              </a:ext>
            </a:extLst>
          </p:cNvPr>
          <p:cNvSpPr txBox="1">
            <a:spLocks/>
          </p:cNvSpPr>
          <p:nvPr/>
        </p:nvSpPr>
        <p:spPr>
          <a:xfrm>
            <a:off x="586800" y="2681442"/>
            <a:ext cx="10863689" cy="133481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TÊN </a:t>
            </a:r>
            <a:r>
              <a:rPr lang="vi-VN" sz="2000" dirty="0">
                <a:latin typeface="Arial" panose="020B0604020202020204" pitchFamily="34" charset="0"/>
                <a:cs typeface="Arial" panose="020B0604020202020204" pitchFamily="34" charset="0"/>
              </a:rPr>
              <a:t>ĐỀ TÀI </a:t>
            </a:r>
            <a:br>
              <a:rPr lang="vi-VN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vi-VN" sz="25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NGHIÊN CỨU XÂY DỰNG </a:t>
            </a:r>
            <a:r>
              <a:rPr lang="en-US" sz="25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bán</a:t>
            </a:r>
            <a:r>
              <a:rPr lang="en-US" sz="25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5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5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trang</a:t>
            </a:r>
            <a:r>
              <a:rPr lang="en-US" sz="25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25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điện</a:t>
            </a:r>
            <a:r>
              <a:rPr lang="en-US" sz="25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thoại</a:t>
            </a:r>
            <a:r>
              <a:rPr lang="en-US" sz="25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25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5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minh</a:t>
            </a:r>
            <a:endParaRPr lang="en-US" sz="25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4" descr="Vector Logo] Trường Đại Học Quảng Bình - QBU - Download Định Dạng EPS, SVG  Cho AI, Corel » Hải Triều">
            <a:extLst>
              <a:ext uri="{FF2B5EF4-FFF2-40B4-BE49-F238E27FC236}">
                <a16:creationId xmlns:a16="http://schemas.microsoft.com/office/drawing/2014/main" id="{CC7D27A1-046E-AC53-D8F9-25D84A95C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70370" y="10271"/>
            <a:ext cx="902801" cy="114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D2DF661-CAF0-2EB3-BC3B-C96010A7A3E4}"/>
              </a:ext>
            </a:extLst>
          </p:cNvPr>
          <p:cNvSpPr txBox="1">
            <a:spLocks/>
          </p:cNvSpPr>
          <p:nvPr/>
        </p:nvSpPr>
        <p:spPr>
          <a:xfrm>
            <a:off x="1327437" y="1602830"/>
            <a:ext cx="9340553" cy="9277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BÁO CÁO </a:t>
            </a:r>
          </a:p>
          <a:p>
            <a:pPr algn="ctr">
              <a:lnSpc>
                <a:spcPct val="100000"/>
              </a:lnSpc>
            </a:pPr>
            <a:r>
              <a:rPr lang="en-US" sz="25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NGHIÊN CỨU KHOA HỌC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7207D94-93A9-F5F5-F45A-AAE8A7C0ABD5}"/>
              </a:ext>
            </a:extLst>
          </p:cNvPr>
          <p:cNvSpPr txBox="1">
            <a:spLocks/>
          </p:cNvSpPr>
          <p:nvPr/>
        </p:nvSpPr>
        <p:spPr>
          <a:xfrm>
            <a:off x="5682953" y="4329697"/>
            <a:ext cx="6646819" cy="16962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1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D7F1C5-AB6C-8CB1-4592-AC0B369BB71D}"/>
              </a:ext>
            </a:extLst>
          </p:cNvPr>
          <p:cNvSpPr txBox="1"/>
          <p:nvPr/>
        </p:nvSpPr>
        <p:spPr>
          <a:xfrm>
            <a:off x="6608021" y="5355130"/>
            <a:ext cx="3706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Hoàng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Văn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Thắng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4AEDC6-14FD-E48C-F17B-8DA34671C131}"/>
              </a:ext>
            </a:extLst>
          </p:cNvPr>
          <p:cNvSpPr txBox="1"/>
          <p:nvPr/>
        </p:nvSpPr>
        <p:spPr>
          <a:xfrm>
            <a:off x="6608021" y="4885838"/>
            <a:ext cx="5106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Giảng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hướng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dẫn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TS.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Trần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Văn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Cường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F1FFC89-E6C1-188E-AC87-7FD163DF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859" y="0"/>
            <a:ext cx="11468457" cy="663472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Phần</a:t>
            </a:r>
            <a:r>
              <a:rPr lang="en-US" sz="3600" dirty="0"/>
              <a:t> 3. </a:t>
            </a: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tích</a:t>
            </a:r>
            <a:r>
              <a:rPr lang="en-US" sz="3600" dirty="0"/>
              <a:t> </a:t>
            </a:r>
            <a:r>
              <a:rPr lang="en-US" sz="3600" dirty="0" err="1"/>
              <a:t>thiết</a:t>
            </a:r>
            <a:r>
              <a:rPr lang="en-US" sz="3600" dirty="0"/>
              <a:t> </a:t>
            </a:r>
            <a:r>
              <a:rPr lang="en-US" sz="3600" dirty="0" err="1"/>
              <a:t>kế</a:t>
            </a:r>
            <a:r>
              <a:rPr lang="en-US" sz="3600" dirty="0"/>
              <a:t> </a:t>
            </a:r>
            <a:r>
              <a:rPr lang="en-US" sz="3600" dirty="0" err="1"/>
              <a:t>hệ</a:t>
            </a:r>
            <a:r>
              <a:rPr lang="en-US" sz="3600" dirty="0"/>
              <a:t> </a:t>
            </a:r>
            <a:r>
              <a:rPr lang="en-US" sz="3600" dirty="0" err="1"/>
              <a:t>thống</a:t>
            </a:r>
            <a:endParaRPr lang="en-US" sz="3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41DE122-7D74-34BB-4FED-B93E365EC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7229" y="1653612"/>
            <a:ext cx="11593795" cy="5888053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3.6.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Tiến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hành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xây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dựng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hệ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thống</a:t>
            </a:r>
            <a:endParaRPr lang="en-US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800" dirty="0" err="1">
                <a:latin typeface="Arial (Body)"/>
              </a:rPr>
              <a:t>Các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bước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xây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dựng</a:t>
            </a:r>
            <a:endParaRPr lang="en-US" sz="1800" dirty="0">
              <a:latin typeface="Arial (Body)"/>
            </a:endParaRPr>
          </a:p>
          <a:p>
            <a:pPr>
              <a:lnSpc>
                <a:spcPct val="20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>
                <a:latin typeface="Arial (Body)"/>
              </a:rPr>
              <a:t>Tham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khảo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giao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diện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và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tất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cả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các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yếu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tố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của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giao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diện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ứng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dụng</a:t>
            </a:r>
            <a:r>
              <a:rPr lang="en-US" sz="1800" dirty="0">
                <a:latin typeface="Arial (Body)"/>
              </a:rPr>
              <a:t>.</a:t>
            </a:r>
          </a:p>
          <a:p>
            <a:pPr>
              <a:lnSpc>
                <a:spcPct val="20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>
                <a:latin typeface="Arial (Body)"/>
              </a:rPr>
              <a:t>Chọn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màu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sắc</a:t>
            </a:r>
            <a:r>
              <a:rPr lang="en-US" sz="1800" dirty="0">
                <a:latin typeface="Arial (Body)"/>
              </a:rPr>
              <a:t>, </a:t>
            </a:r>
            <a:r>
              <a:rPr lang="en-US" sz="1800" dirty="0" err="1">
                <a:latin typeface="Arial (Body)"/>
              </a:rPr>
              <a:t>bố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cục</a:t>
            </a:r>
            <a:r>
              <a:rPr lang="en-US" sz="1800" dirty="0">
                <a:latin typeface="Arial (Body)"/>
              </a:rPr>
              <a:t>, layout </a:t>
            </a:r>
            <a:r>
              <a:rPr lang="en-US" sz="1800" dirty="0" err="1">
                <a:latin typeface="Arial (Body)"/>
              </a:rPr>
              <a:t>phù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hợp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với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ứng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dụng</a:t>
            </a:r>
            <a:r>
              <a:rPr lang="en-US" sz="1800" dirty="0">
                <a:latin typeface="Arial (Body)"/>
              </a:rPr>
              <a:t>.</a:t>
            </a:r>
          </a:p>
          <a:p>
            <a:pPr>
              <a:lnSpc>
                <a:spcPct val="20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>
                <a:latin typeface="Arial (Body)"/>
              </a:rPr>
              <a:t>Tạo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cơ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sở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dữ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liệu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kết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nối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với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ứng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dụng</a:t>
            </a:r>
            <a:r>
              <a:rPr lang="en-US" sz="1800" dirty="0">
                <a:latin typeface="Arial (Body)"/>
              </a:rPr>
              <a:t>.</a:t>
            </a:r>
          </a:p>
          <a:p>
            <a:pPr>
              <a:lnSpc>
                <a:spcPct val="20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>
                <a:latin typeface="Arial (Body)"/>
              </a:rPr>
              <a:t>Lập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trình</a:t>
            </a:r>
            <a:r>
              <a:rPr lang="en-US" sz="1800" dirty="0">
                <a:latin typeface="Arial (Body)"/>
              </a:rPr>
              <a:t> App: </a:t>
            </a:r>
            <a:r>
              <a:rPr lang="en-US" sz="1800" dirty="0" err="1">
                <a:latin typeface="Arial (Body)"/>
              </a:rPr>
              <a:t>tích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hợp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các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thư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viện</a:t>
            </a:r>
            <a:r>
              <a:rPr lang="en-US" sz="1800" dirty="0">
                <a:latin typeface="Arial (Body)"/>
              </a:rPr>
              <a:t>, </a:t>
            </a:r>
            <a:r>
              <a:rPr lang="en-US" sz="1800" dirty="0" err="1">
                <a:latin typeface="Arial (Body)"/>
              </a:rPr>
              <a:t>cài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đặt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cho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ứng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dụng</a:t>
            </a:r>
            <a:r>
              <a:rPr lang="en-US" sz="1800" dirty="0">
                <a:latin typeface="Arial (Body)"/>
              </a:rPr>
              <a:t>.</a:t>
            </a:r>
          </a:p>
          <a:p>
            <a:pPr>
              <a:lnSpc>
                <a:spcPct val="20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>
                <a:latin typeface="Arial (Body)"/>
              </a:rPr>
              <a:t>Kiểm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thử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hệ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thống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đảm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bảo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chất</a:t>
            </a:r>
            <a:r>
              <a:rPr lang="en-US" sz="1800" dirty="0">
                <a:latin typeface="Arial (Body)"/>
              </a:rPr>
              <a:t> </a:t>
            </a:r>
            <a:r>
              <a:rPr lang="en-US" sz="1800" dirty="0" err="1">
                <a:latin typeface="Arial (Body)"/>
              </a:rPr>
              <a:t>lượng</a:t>
            </a:r>
            <a:r>
              <a:rPr lang="en-US" sz="1800" dirty="0">
                <a:latin typeface="Arial (Body)"/>
              </a:rPr>
              <a:t>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sz="1800" dirty="0">
              <a:latin typeface="Arial (Body)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endParaRPr lang="en-US" sz="1800" dirty="0">
              <a:latin typeface="Arial (Body)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endParaRPr lang="en-US" sz="1800" dirty="0">
              <a:latin typeface="Arial (Body)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endParaRPr lang="en-US" sz="1800" dirty="0">
              <a:latin typeface="Arial (Body)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endParaRPr lang="en-US" sz="1800" dirty="0">
              <a:latin typeface="Arial (Body)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976C3E-512A-20EA-244D-E2322CFBD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426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F1FFC89-E6C1-188E-AC87-7FD163DF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859" y="0"/>
            <a:ext cx="11468457" cy="663472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Phần</a:t>
            </a:r>
            <a:r>
              <a:rPr lang="en-US" sz="3600" dirty="0"/>
              <a:t> 4. </a:t>
            </a:r>
            <a:r>
              <a:rPr lang="en-US" sz="3600" dirty="0" err="1"/>
              <a:t>Kết</a:t>
            </a:r>
            <a:r>
              <a:rPr lang="en-US" sz="3600" dirty="0"/>
              <a:t> </a:t>
            </a:r>
            <a:r>
              <a:rPr lang="en-US" sz="3600" dirty="0" err="1"/>
              <a:t>quả</a:t>
            </a:r>
            <a:endParaRPr lang="en-US" sz="36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38D430E-ECE5-F2C4-B6C2-C093D7729B03}"/>
              </a:ext>
            </a:extLst>
          </p:cNvPr>
          <p:cNvSpPr txBox="1">
            <a:spLocks/>
          </p:cNvSpPr>
          <p:nvPr/>
        </p:nvSpPr>
        <p:spPr>
          <a:xfrm>
            <a:off x="455776" y="705843"/>
            <a:ext cx="11468457" cy="30768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4.1. </a:t>
            </a:r>
            <a:r>
              <a:rPr lang="en-US" sz="1800" dirty="0" err="1"/>
              <a:t>Màn</a:t>
            </a:r>
            <a:r>
              <a:rPr lang="en-US" sz="1800" dirty="0"/>
              <a:t> </a:t>
            </a:r>
            <a:r>
              <a:rPr lang="en-US" sz="1800" dirty="0" err="1"/>
              <a:t>hình</a:t>
            </a:r>
            <a:r>
              <a:rPr lang="en-US" sz="1800" dirty="0"/>
              <a:t> </a:t>
            </a:r>
            <a:r>
              <a:rPr lang="en-US" sz="1800" dirty="0" err="1"/>
              <a:t>trang</a:t>
            </a:r>
            <a:r>
              <a:rPr lang="en-US" sz="1800" dirty="0"/>
              <a:t> </a:t>
            </a:r>
            <a:r>
              <a:rPr lang="en-US" sz="1800" dirty="0" err="1"/>
              <a:t>chủ</a:t>
            </a:r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2F6A95-8744-AE7D-AE24-80AB7A007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871BB8-4DDE-496B-12EA-D0B6AFD77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106" y="1211384"/>
            <a:ext cx="2116871" cy="47041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607DD6-460C-A55F-60F3-E2C7CBB6D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0482" y="1211384"/>
            <a:ext cx="2116871" cy="47041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018505-1D00-9AF7-33DD-9F03ABDE33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9958" y="1211385"/>
            <a:ext cx="2116872" cy="470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5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F1FFC89-E6C1-188E-AC87-7FD163DF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859" y="0"/>
            <a:ext cx="11468457" cy="663472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Phần</a:t>
            </a:r>
            <a:r>
              <a:rPr lang="en-US" sz="3600" dirty="0"/>
              <a:t> 4. </a:t>
            </a:r>
            <a:r>
              <a:rPr lang="en-US" sz="3600" dirty="0" err="1"/>
              <a:t>Kết</a:t>
            </a:r>
            <a:r>
              <a:rPr lang="en-US" sz="3600" dirty="0"/>
              <a:t> </a:t>
            </a:r>
            <a:r>
              <a:rPr lang="en-US" sz="3600" dirty="0" err="1"/>
              <a:t>quả</a:t>
            </a:r>
            <a:endParaRPr lang="en-US" sz="36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38D430E-ECE5-F2C4-B6C2-C093D7729B03}"/>
              </a:ext>
            </a:extLst>
          </p:cNvPr>
          <p:cNvSpPr txBox="1">
            <a:spLocks/>
          </p:cNvSpPr>
          <p:nvPr/>
        </p:nvSpPr>
        <p:spPr>
          <a:xfrm>
            <a:off x="438684" y="660372"/>
            <a:ext cx="5457914" cy="4638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4.2. </a:t>
            </a:r>
            <a:r>
              <a:rPr lang="en-US" sz="1800" dirty="0" err="1"/>
              <a:t>Màn</a:t>
            </a:r>
            <a:r>
              <a:rPr lang="en-US" sz="1800" dirty="0"/>
              <a:t> </a:t>
            </a:r>
            <a:r>
              <a:rPr lang="en-US" sz="1800" dirty="0" err="1"/>
              <a:t>hình</a:t>
            </a:r>
            <a:r>
              <a:rPr lang="en-US" sz="1800" dirty="0"/>
              <a:t> </a:t>
            </a:r>
            <a:r>
              <a:rPr lang="en-US" sz="1800" dirty="0" err="1"/>
              <a:t>xem</a:t>
            </a:r>
            <a:r>
              <a:rPr lang="en-US" sz="1800" dirty="0"/>
              <a:t> </a:t>
            </a:r>
            <a:r>
              <a:rPr lang="en-US" sz="1800" dirty="0" err="1"/>
              <a:t>thông</a:t>
            </a:r>
            <a:r>
              <a:rPr lang="en-US" sz="1800" dirty="0"/>
              <a:t> tin chi </a:t>
            </a:r>
            <a:r>
              <a:rPr lang="en-US" sz="1800" dirty="0" err="1"/>
              <a:t>tiết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3FD9AF-7BF9-CB47-D4DF-190EE604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22CE01-A2FF-B34D-12C8-D84E601C1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0901" y="1341689"/>
            <a:ext cx="1878579" cy="41746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FF946E-3540-0E9C-C916-227214FFE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450" y="1341689"/>
            <a:ext cx="1878579" cy="417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35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F1FFC89-E6C1-188E-AC87-7FD163DF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102" y="102549"/>
            <a:ext cx="11468457" cy="663472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Phần</a:t>
            </a:r>
            <a:r>
              <a:rPr lang="en-US" sz="3600" dirty="0"/>
              <a:t> 5. </a:t>
            </a:r>
            <a:r>
              <a:rPr lang="en-US" sz="3600" dirty="0" err="1"/>
              <a:t>Kết</a:t>
            </a:r>
            <a:r>
              <a:rPr lang="en-US" sz="3600" dirty="0"/>
              <a:t> </a:t>
            </a:r>
            <a:r>
              <a:rPr lang="en-US" sz="3600" dirty="0" err="1"/>
              <a:t>luận</a:t>
            </a:r>
            <a:r>
              <a:rPr lang="en-US" sz="3600" dirty="0"/>
              <a:t> </a:t>
            </a:r>
            <a:r>
              <a:rPr lang="en-US" sz="3600" dirty="0" err="1"/>
              <a:t>và</a:t>
            </a:r>
            <a:r>
              <a:rPr lang="en-US" sz="3600" dirty="0"/>
              <a:t> </a:t>
            </a:r>
            <a:r>
              <a:rPr lang="en-US" sz="3600" dirty="0" err="1"/>
              <a:t>hướng</a:t>
            </a:r>
            <a:r>
              <a:rPr lang="en-US" sz="3600" dirty="0"/>
              <a:t> </a:t>
            </a:r>
            <a:r>
              <a:rPr lang="en-US" sz="3600" dirty="0" err="1"/>
              <a:t>phát</a:t>
            </a:r>
            <a:r>
              <a:rPr lang="en-US" sz="3600" dirty="0"/>
              <a:t> </a:t>
            </a:r>
            <a:r>
              <a:rPr lang="en-US" sz="3600" dirty="0" err="1"/>
              <a:t>triển</a:t>
            </a:r>
            <a:endParaRPr lang="en-US" sz="3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41DE122-7D74-34BB-4FED-B93E365EC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9102" y="1287316"/>
            <a:ext cx="11593795" cy="5888053"/>
          </a:xfrm>
        </p:spPr>
        <p:txBody>
          <a:bodyPr>
            <a:noAutofit/>
          </a:bodyPr>
          <a:lstStyle/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5.1.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Kết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luận</a:t>
            </a:r>
            <a:endParaRPr lang="en-US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lvl="0" indent="-342900" algn="just">
              <a:lnSpc>
                <a:spcPct val="130000"/>
              </a:lnSpc>
              <a:spcBef>
                <a:spcPts val="0"/>
              </a:spcBef>
              <a:buFont typeface="Times New Roman" panose="02020603050405020304" pitchFamily="18" charset="0"/>
              <a:buChar char="-"/>
            </a:pP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Xây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dựng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kế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thành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công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giao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diện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thống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đảm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bảo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tính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thẩm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mỹ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thân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thiện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bố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cục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trang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web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hợp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lý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trong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trình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bày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tin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giúp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cho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người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dùng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dễ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tiếp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cận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Đặt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biệt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thể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chạy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đa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kích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cỡ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bị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mà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không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bị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lỗi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giao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diện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  <a:endParaRPr lang="en-US" sz="1800" dirty="0"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Bef>
                <a:spcPts val="0"/>
              </a:spcBef>
              <a:buFont typeface="Times New Roman" panose="02020603050405020304" pitchFamily="18" charset="0"/>
              <a:buChar char="-"/>
            </a:pP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Xây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dựng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thành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công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chức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năng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chính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thống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như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Xem</a:t>
            </a:r>
            <a:r>
              <a:rPr lang="en-US" sz="1800" dirty="0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 tin </a:t>
            </a:r>
            <a:r>
              <a:rPr lang="en-US" sz="1800" dirty="0" err="1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sản</a:t>
            </a:r>
            <a:r>
              <a:rPr lang="en-US" sz="1800" dirty="0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phẩm</a:t>
            </a:r>
            <a:r>
              <a:rPr lang="en-US" sz="1800" dirty="0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đặt</a:t>
            </a:r>
            <a:r>
              <a:rPr lang="en-US" sz="1800" dirty="0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hàng</a:t>
            </a:r>
            <a:r>
              <a:rPr lang="en-US" sz="1800" dirty="0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đăng</a:t>
            </a:r>
            <a:r>
              <a:rPr lang="en-US" sz="1800" dirty="0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ký</a:t>
            </a:r>
            <a:r>
              <a:rPr lang="en-US" sz="1800" dirty="0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đăng</a:t>
            </a:r>
            <a:r>
              <a:rPr lang="en-US" sz="1800" dirty="0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nhập</a:t>
            </a:r>
            <a:r>
              <a:rPr lang="en-US" sz="1800" dirty="0">
                <a:solidFill>
                  <a:srgbClr val="000000"/>
                </a:solidFill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  <a:endParaRPr lang="en-US" sz="1800" dirty="0">
              <a:solidFill>
                <a:srgbClr val="000000"/>
              </a:solidFill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30000"/>
              </a:lnSpc>
              <a:spcBef>
                <a:spcPts val="0"/>
              </a:spcBef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5.2.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Hướng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phát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triển</a:t>
            </a:r>
            <a:endParaRPr lang="en-US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lvl="0" indent="-342900" algn="just">
              <a:lnSpc>
                <a:spcPct val="130000"/>
              </a:lnSpc>
              <a:spcBef>
                <a:spcPts val="0"/>
              </a:spcBef>
              <a:buFont typeface="Times New Roman" panose="02020603050405020304" pitchFamily="18" charset="0"/>
              <a:buChar char="-"/>
            </a:pP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Phát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triển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thống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đa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quản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lý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. </a:t>
            </a:r>
            <a:endParaRPr lang="en-US" sz="1800" dirty="0"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Bef>
                <a:spcPts val="0"/>
              </a:spcBef>
              <a:buFont typeface="Times New Roman" panose="02020603050405020304" pitchFamily="18" charset="0"/>
              <a:buChar char="-"/>
            </a:pP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Vấn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đề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bảo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mật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an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toàn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tin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cho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thống</a:t>
            </a:r>
            <a:r>
              <a:rPr lang="en-US" sz="1800" dirty="0">
                <a:solidFill>
                  <a:srgbClr val="000000"/>
                </a:solidFill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30000"/>
              </a:lnSpc>
              <a:spcBef>
                <a:spcPts val="0"/>
              </a:spcBef>
              <a:buFont typeface="Times New Roman" panose="02020603050405020304" pitchFamily="18" charset="0"/>
              <a:buChar char="-"/>
            </a:pPr>
            <a:r>
              <a:rPr lang="vi-VN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Khả năng cho phép người dùng đăng nhập vào hệ thống để tạo khách hàng thân thuộc. </a:t>
            </a:r>
            <a:endParaRPr lang="en-US" sz="1800" dirty="0"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30000"/>
              </a:lnSpc>
              <a:spcBef>
                <a:spcPts val="0"/>
              </a:spcBef>
              <a:buFont typeface="Times New Roman" panose="02020603050405020304" pitchFamily="18" charset="0"/>
              <a:buChar char="-"/>
            </a:pP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thể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chat qua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lại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giữa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thành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viên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giữa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thành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viên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với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khách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hàng</a:t>
            </a:r>
            <a:r>
              <a:rPr lang="en-US" sz="1800" dirty="0">
                <a:effectLst/>
                <a:ea typeface="Arial" panose="020B0604020202020204" pitchFamily="34" charset="0"/>
                <a:cs typeface="Times New Roman" panose="02020603050405020304" pitchFamily="18" charset="0"/>
              </a:rPr>
              <a:t>. </a:t>
            </a:r>
          </a:p>
          <a:p>
            <a:pPr marL="342900" lvl="0" indent="-342900" algn="just">
              <a:lnSpc>
                <a:spcPct val="130000"/>
              </a:lnSpc>
              <a:spcBef>
                <a:spcPts val="0"/>
              </a:spcBef>
              <a:buFont typeface="Times New Roman" panose="02020603050405020304" pitchFamily="18" charset="0"/>
              <a:buChar char="-"/>
            </a:pPr>
            <a:endParaRPr lang="en-US" sz="1800" dirty="0">
              <a:effectLst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E26294-0E25-678C-CCE3-EB11FD70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15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E26294-0E25-678C-CCE3-EB11FD70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14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35ACFE-83AD-EFD8-D8C2-907DC4EF52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A3B6CF-5D11-55F1-FD43-ABA9FE2885E8}"/>
              </a:ext>
            </a:extLst>
          </p:cNvPr>
          <p:cNvSpPr txBox="1"/>
          <p:nvPr/>
        </p:nvSpPr>
        <p:spPr>
          <a:xfrm>
            <a:off x="1469877" y="1392965"/>
            <a:ext cx="877653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rgbClr val="C00000"/>
                </a:solidFill>
                <a:latin typeface="Algerian" panose="04020705040A02060702" pitchFamily="82" charset="0"/>
              </a:rPr>
              <a:t>CẢM ƠN THẦY CÔ VÀ CÁC BẠN ĐÃ LẮNG NGHE</a:t>
            </a:r>
          </a:p>
        </p:txBody>
      </p:sp>
    </p:spTree>
    <p:extLst>
      <p:ext uri="{BB962C8B-B14F-4D97-AF65-F5344CB8AC3E}">
        <p14:creationId xmlns:p14="http://schemas.microsoft.com/office/powerpoint/2010/main" val="209867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-350727"/>
            <a:ext cx="9601200" cy="1142385"/>
          </a:xfrm>
        </p:spPr>
        <p:txBody>
          <a:bodyPr/>
          <a:lstStyle/>
          <a:p>
            <a:pPr algn="ctr"/>
            <a:r>
              <a:rPr lang="en-US" dirty="0"/>
              <a:t>NỘI DUNG TRÌNH BÀY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FB6C8F-F93F-FA23-20F9-0B6588CAE5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0" y="1438184"/>
            <a:ext cx="10480705" cy="3563956"/>
          </a:xfrm>
        </p:spPr>
        <p:txBody>
          <a:bodyPr>
            <a:normAutofit fontScale="925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Mở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đầu</a:t>
            </a:r>
            <a:endParaRPr lang="en-US" sz="36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Mục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tiêu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nội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dung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và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phương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pháp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nghiên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cứu</a:t>
            </a:r>
            <a:endParaRPr lang="en-US" sz="36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Phân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tích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thiết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kế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hệ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thống</a:t>
            </a:r>
            <a:endParaRPr lang="en-US" sz="36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Chương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trình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xây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dựng</a:t>
            </a:r>
            <a:endParaRPr lang="en-US" sz="36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Kết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luận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và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hướng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phát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1">
                    <a:lumMod val="75000"/>
                  </a:schemeClr>
                </a:solidFill>
              </a:rPr>
              <a:t>triển</a:t>
            </a:r>
            <a:endParaRPr lang="en-US" sz="3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FC5321-B515-3080-2E41-D21A0FCFA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6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10E04-ECC9-5B3E-CD64-FF8009840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6872" y="202915"/>
            <a:ext cx="8062245" cy="579438"/>
          </a:xfrm>
        </p:spPr>
        <p:txBody>
          <a:bodyPr/>
          <a:lstStyle/>
          <a:p>
            <a:pPr algn="ctr"/>
            <a:r>
              <a:rPr lang="en-US" dirty="0" err="1"/>
              <a:t>Phần</a:t>
            </a:r>
            <a:r>
              <a:rPr lang="en-US" dirty="0"/>
              <a:t> 1.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đầu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C1ECB44-428B-119F-0AF8-0E56C2713C17}"/>
              </a:ext>
            </a:extLst>
          </p:cNvPr>
          <p:cNvSpPr/>
          <p:nvPr/>
        </p:nvSpPr>
        <p:spPr>
          <a:xfrm>
            <a:off x="238230" y="1240855"/>
            <a:ext cx="7478620" cy="1220103"/>
          </a:xfrm>
          <a:prstGeom prst="roundRect">
            <a:avLst/>
          </a:prstGeom>
          <a:solidFill>
            <a:srgbClr val="00B0F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nền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, </a:t>
            </a:r>
            <a:r>
              <a:rPr lang="en-US" dirty="0" err="1"/>
              <a:t>đời</a:t>
            </a:r>
            <a:r>
              <a:rPr lang="en-US" dirty="0"/>
              <a:t> </a:t>
            </a:r>
            <a:r>
              <a:rPr lang="en-US" dirty="0" err="1"/>
              <a:t>sống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dân</a:t>
            </a:r>
            <a:r>
              <a:rPr lang="en-US" dirty="0"/>
              <a:t> </a:t>
            </a:r>
            <a:r>
              <a:rPr lang="en-US" dirty="0" err="1"/>
              <a:t>ngày</a:t>
            </a:r>
            <a:r>
              <a:rPr lang="en-US" dirty="0"/>
              <a:t> </a:t>
            </a:r>
            <a:r>
              <a:rPr lang="en-US" dirty="0" err="1"/>
              <a:t>càng</a:t>
            </a:r>
            <a:r>
              <a:rPr lang="en-US" dirty="0"/>
              <a:t> </a:t>
            </a:r>
            <a:r>
              <a:rPr lang="en-US" dirty="0" err="1"/>
              <a:t>dâng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, </a:t>
            </a:r>
            <a:r>
              <a:rPr lang="en-US" dirty="0" err="1"/>
              <a:t>nhu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sắm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mọi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ngày</a:t>
            </a:r>
            <a:r>
              <a:rPr lang="en-US" dirty="0"/>
              <a:t> </a:t>
            </a:r>
            <a:r>
              <a:rPr lang="en-US" dirty="0" err="1"/>
              <a:t>càng</a:t>
            </a:r>
            <a:r>
              <a:rPr lang="en-US" dirty="0"/>
              <a:t> </a:t>
            </a:r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.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F390510-3244-7BC6-D60C-1D817738F092}"/>
              </a:ext>
            </a:extLst>
          </p:cNvPr>
          <p:cNvSpPr/>
          <p:nvPr/>
        </p:nvSpPr>
        <p:spPr>
          <a:xfrm>
            <a:off x="7923374" y="2557960"/>
            <a:ext cx="1485545" cy="1424380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79EBCAA-DAC3-2418-823F-6ACA476C7096}"/>
              </a:ext>
            </a:extLst>
          </p:cNvPr>
          <p:cNvSpPr/>
          <p:nvPr/>
        </p:nvSpPr>
        <p:spPr>
          <a:xfrm>
            <a:off x="238230" y="4486986"/>
            <a:ext cx="7478619" cy="125684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Bán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thể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nhanh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chóng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quảng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bá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thương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hiệu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chất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lượng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uy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tín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của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mình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dễ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tìm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kiếm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Giúp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khách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thể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lựa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chọn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cho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mình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một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bộ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áo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quần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ưng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ý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mà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không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cần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phải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đến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tận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nơi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để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xem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khách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thể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xem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trực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tuyến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trên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ứng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dụng</a:t>
            </a:r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A75F677-6038-650D-7453-BD510EFAD34D}"/>
              </a:ext>
            </a:extLst>
          </p:cNvPr>
          <p:cNvSpPr/>
          <p:nvPr/>
        </p:nvSpPr>
        <p:spPr>
          <a:xfrm>
            <a:off x="238230" y="2761782"/>
            <a:ext cx="7478619" cy="1424380"/>
          </a:xfrm>
          <a:prstGeom prst="roundRect">
            <a:avLst/>
          </a:prstGeom>
          <a:solidFill>
            <a:srgbClr val="339966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Nhằm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mục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đích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đáp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ứng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nhu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cầu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của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khách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cung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cấp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dịch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vụ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nhằm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phát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triển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kinh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doanh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hình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thức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bán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thông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qua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ứng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dụng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trên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thiết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bị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động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ngày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càng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trở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nên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phát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triển</a:t>
            </a:r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3DCDF0F-311D-05C3-7031-30BFE00F3DD0}"/>
              </a:ext>
            </a:extLst>
          </p:cNvPr>
          <p:cNvSpPr/>
          <p:nvPr/>
        </p:nvSpPr>
        <p:spPr>
          <a:xfrm>
            <a:off x="9512046" y="1234294"/>
            <a:ext cx="2119357" cy="407171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Từ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những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lý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do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trên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em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đã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quyết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định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thực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hiện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đề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tài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“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Nghiên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cứu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ứng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dụng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bán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thời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trang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trên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đện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thoại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thông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minh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".</a:t>
            </a:r>
            <a:endParaRPr lang="en-US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6FC5D1D-4624-8834-D19C-7E3AC3A8A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71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771" y="85109"/>
            <a:ext cx="11468457" cy="1142385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Phần</a:t>
            </a:r>
            <a:r>
              <a:rPr lang="en-US" sz="3600" dirty="0"/>
              <a:t> 2. </a:t>
            </a:r>
            <a:r>
              <a:rPr lang="en-US" sz="3600" dirty="0" err="1"/>
              <a:t>Mục</a:t>
            </a:r>
            <a:r>
              <a:rPr lang="en-US" sz="3600" dirty="0"/>
              <a:t> </a:t>
            </a:r>
            <a:r>
              <a:rPr lang="en-US" sz="3600" dirty="0" err="1"/>
              <a:t>tiêu</a:t>
            </a:r>
            <a:r>
              <a:rPr lang="en-US" sz="3600" dirty="0"/>
              <a:t>, </a:t>
            </a:r>
            <a:r>
              <a:rPr lang="en-US" sz="3600" dirty="0" err="1"/>
              <a:t>nội</a:t>
            </a:r>
            <a:r>
              <a:rPr lang="en-US" sz="3600" dirty="0"/>
              <a:t> dung </a:t>
            </a:r>
            <a:r>
              <a:rPr lang="en-US" sz="3600" dirty="0" err="1"/>
              <a:t>và</a:t>
            </a:r>
            <a:r>
              <a:rPr lang="en-US" sz="3600" dirty="0"/>
              <a:t> </a:t>
            </a:r>
            <a:r>
              <a:rPr lang="en-US" sz="3600" dirty="0" err="1"/>
              <a:t>phương</a:t>
            </a:r>
            <a:r>
              <a:rPr lang="en-US" sz="3600" dirty="0"/>
              <a:t> </a:t>
            </a:r>
            <a:r>
              <a:rPr lang="en-US" sz="3600" dirty="0" err="1"/>
              <a:t>pháp</a:t>
            </a:r>
            <a:r>
              <a:rPr lang="en-US" sz="3600" dirty="0"/>
              <a:t> </a:t>
            </a:r>
            <a:r>
              <a:rPr lang="en-US" sz="3600" dirty="0" err="1"/>
              <a:t>nghiên</a:t>
            </a:r>
            <a:r>
              <a:rPr lang="en-US" sz="3600" dirty="0"/>
              <a:t> </a:t>
            </a:r>
            <a:r>
              <a:rPr lang="en-US" sz="3600" dirty="0" err="1"/>
              <a:t>cứu</a:t>
            </a:r>
            <a:endParaRPr lang="en-US" sz="36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CB7FCFE-030A-DFCD-7066-046E8E0D53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1771" y="814560"/>
            <a:ext cx="11593795" cy="5888053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2.1.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Mục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tiêu</a:t>
            </a:r>
            <a:endParaRPr lang="en-US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/>
              <a:t>Mục</a:t>
            </a:r>
            <a:r>
              <a:rPr lang="en-US" sz="1800" dirty="0"/>
              <a:t> </a:t>
            </a:r>
            <a:r>
              <a:rPr lang="en-US" sz="1800" dirty="0" err="1"/>
              <a:t>tiêu</a:t>
            </a:r>
            <a:r>
              <a:rPr lang="en-US" sz="1800" dirty="0"/>
              <a:t> </a:t>
            </a:r>
            <a:r>
              <a:rPr lang="en-US" sz="1800" dirty="0" err="1"/>
              <a:t>chung</a:t>
            </a:r>
            <a:r>
              <a:rPr lang="vi-VN" sz="1800" dirty="0"/>
              <a:t>: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vi-VN" sz="1800" dirty="0"/>
              <a:t>Trên cơ sở nghiên cứu Android Studio để ứng dụng xây dựng ứng dụng </a:t>
            </a:r>
            <a:r>
              <a:rPr lang="en-US" sz="1800" dirty="0" err="1"/>
              <a:t>bán</a:t>
            </a:r>
            <a:r>
              <a:rPr lang="en-US" sz="1800" dirty="0"/>
              <a:t> </a:t>
            </a:r>
            <a:r>
              <a:rPr lang="vi-VN" sz="1800" dirty="0"/>
              <a:t>hàng thời trang.</a:t>
            </a:r>
            <a:endParaRPr lang="en-US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/>
              <a:t>Mục</a:t>
            </a:r>
            <a:r>
              <a:rPr lang="en-US" sz="1800" dirty="0"/>
              <a:t> </a:t>
            </a:r>
            <a:r>
              <a:rPr lang="en-US" sz="1800" dirty="0" err="1"/>
              <a:t>tiêu</a:t>
            </a:r>
            <a:r>
              <a:rPr lang="en-US" sz="1800" dirty="0"/>
              <a:t> </a:t>
            </a:r>
            <a:r>
              <a:rPr lang="en-US" sz="1800" dirty="0" err="1"/>
              <a:t>cụ</a:t>
            </a:r>
            <a:r>
              <a:rPr lang="en-US" sz="1800" dirty="0"/>
              <a:t> </a:t>
            </a:r>
            <a:r>
              <a:rPr lang="en-US" sz="1800" dirty="0" err="1"/>
              <a:t>thể</a:t>
            </a:r>
            <a:endParaRPr lang="vi-VN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vi-VN" sz="1800" dirty="0"/>
              <a:t>Xây </a:t>
            </a:r>
            <a:r>
              <a:rPr lang="en-US" sz="1800" dirty="0" err="1"/>
              <a:t>dựng</a:t>
            </a:r>
            <a:r>
              <a:rPr lang="en-US" sz="1800" dirty="0"/>
              <a:t> </a:t>
            </a:r>
            <a:r>
              <a:rPr lang="en-US" sz="1800" dirty="0" err="1"/>
              <a:t>thành</a:t>
            </a:r>
            <a:r>
              <a:rPr lang="en-US" sz="1800" dirty="0"/>
              <a:t> </a:t>
            </a:r>
            <a:r>
              <a:rPr lang="en-US" sz="1800" dirty="0" err="1"/>
              <a:t>công</a:t>
            </a:r>
            <a:r>
              <a:rPr lang="en-US" sz="1800" dirty="0"/>
              <a:t> </a:t>
            </a:r>
            <a:r>
              <a:rPr lang="en-US" sz="1800" dirty="0" err="1"/>
              <a:t>ứng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</a:t>
            </a:r>
            <a:r>
              <a:rPr lang="en-US" sz="1800" dirty="0" err="1"/>
              <a:t>bán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</a:t>
            </a:r>
            <a:r>
              <a:rPr lang="en-US" sz="1800" dirty="0" err="1"/>
              <a:t>thời</a:t>
            </a:r>
            <a:r>
              <a:rPr lang="en-US" sz="1800" dirty="0"/>
              <a:t> </a:t>
            </a:r>
            <a:r>
              <a:rPr lang="en-US" sz="1800" dirty="0" err="1"/>
              <a:t>trang</a:t>
            </a:r>
            <a:r>
              <a:rPr lang="en-US" sz="1800" dirty="0"/>
              <a:t> </a:t>
            </a:r>
            <a:r>
              <a:rPr lang="en-US" sz="1800" dirty="0" err="1"/>
              <a:t>trên</a:t>
            </a:r>
            <a:r>
              <a:rPr lang="en-US" sz="1800" dirty="0"/>
              <a:t> </a:t>
            </a:r>
            <a:r>
              <a:rPr lang="en-US" sz="1800" dirty="0" err="1"/>
              <a:t>điện</a:t>
            </a:r>
            <a:r>
              <a:rPr lang="en-US" sz="1800" dirty="0"/>
              <a:t> </a:t>
            </a:r>
            <a:r>
              <a:rPr lang="en-US" sz="1800" dirty="0" err="1"/>
              <a:t>thoại</a:t>
            </a:r>
            <a:r>
              <a:rPr lang="en-US" sz="1800" dirty="0"/>
              <a:t> di </a:t>
            </a:r>
            <a:r>
              <a:rPr lang="en-US" sz="1800" dirty="0" err="1"/>
              <a:t>động</a:t>
            </a:r>
            <a:r>
              <a:rPr lang="en-US" sz="1800" dirty="0"/>
              <a:t> </a:t>
            </a:r>
            <a:r>
              <a:rPr lang="en-US" sz="1800" dirty="0" err="1"/>
              <a:t>đảm</a:t>
            </a:r>
            <a:r>
              <a:rPr lang="en-US" sz="1800" dirty="0"/>
              <a:t> </a:t>
            </a:r>
            <a:r>
              <a:rPr lang="en-US" sz="1800" dirty="0" err="1"/>
              <a:t>bảo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tính</a:t>
            </a:r>
            <a:r>
              <a:rPr lang="en-US" sz="1800" dirty="0"/>
              <a:t> </a:t>
            </a:r>
            <a:r>
              <a:rPr lang="en-US" sz="1800" dirty="0" err="1"/>
              <a:t>năng</a:t>
            </a:r>
            <a:r>
              <a:rPr lang="en-US" sz="1800" dirty="0"/>
              <a:t> </a:t>
            </a:r>
            <a:r>
              <a:rPr lang="en-US" sz="1800" dirty="0" err="1"/>
              <a:t>cơ</a:t>
            </a:r>
            <a:r>
              <a:rPr lang="en-US" sz="1800" dirty="0"/>
              <a:t> </a:t>
            </a:r>
            <a:r>
              <a:rPr lang="en-US" sz="1800" dirty="0" err="1"/>
              <a:t>bản</a:t>
            </a:r>
            <a:r>
              <a:rPr lang="en-US" sz="1800" dirty="0"/>
              <a:t> </a:t>
            </a:r>
            <a:r>
              <a:rPr lang="en-US" sz="1800" dirty="0" err="1"/>
              <a:t>như</a:t>
            </a:r>
            <a:r>
              <a:rPr lang="en-US" sz="1800" dirty="0"/>
              <a:t>: 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/>
              <a:t>Cung</a:t>
            </a:r>
            <a:r>
              <a:rPr lang="en-US" sz="1800" dirty="0"/>
              <a:t> </a:t>
            </a:r>
            <a:r>
              <a:rPr lang="en-US" sz="1800" dirty="0" err="1"/>
              <a:t>cấp</a:t>
            </a:r>
            <a:r>
              <a:rPr lang="en-US" sz="1800" dirty="0"/>
              <a:t> </a:t>
            </a:r>
            <a:r>
              <a:rPr lang="en-US" sz="1800" dirty="0" err="1"/>
              <a:t>đầy</a:t>
            </a:r>
            <a:r>
              <a:rPr lang="en-US" sz="1800" dirty="0"/>
              <a:t> </a:t>
            </a:r>
            <a:r>
              <a:rPr lang="en-US" sz="1800" dirty="0" err="1"/>
              <a:t>đủ</a:t>
            </a:r>
            <a:r>
              <a:rPr lang="en-US" sz="1800" dirty="0"/>
              <a:t> </a:t>
            </a:r>
            <a:r>
              <a:rPr lang="en-US" sz="1800" dirty="0" err="1"/>
              <a:t>thông</a:t>
            </a:r>
            <a:r>
              <a:rPr lang="en-US" sz="1800" dirty="0"/>
              <a:t> tin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chính</a:t>
            </a:r>
            <a:r>
              <a:rPr lang="en-US" sz="1800" dirty="0"/>
              <a:t> </a:t>
            </a:r>
            <a:r>
              <a:rPr lang="en-US" sz="1800" dirty="0" err="1"/>
              <a:t>xác</a:t>
            </a:r>
            <a:r>
              <a:rPr lang="en-US" sz="1800" dirty="0"/>
              <a:t> </a:t>
            </a:r>
            <a:r>
              <a:rPr lang="en-US" sz="1800" dirty="0" err="1"/>
              <a:t>về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cho</a:t>
            </a:r>
            <a:r>
              <a:rPr lang="en-US" sz="1800" dirty="0"/>
              <a:t> </a:t>
            </a:r>
            <a:r>
              <a:rPr lang="en-US" sz="1800" dirty="0" err="1"/>
              <a:t>khách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/>
              <a:t>Xây</a:t>
            </a:r>
            <a:r>
              <a:rPr lang="en-US" sz="1800" dirty="0"/>
              <a:t> </a:t>
            </a:r>
            <a:r>
              <a:rPr lang="en-US" sz="1800" dirty="0" err="1"/>
              <a:t>dựng</a:t>
            </a:r>
            <a:r>
              <a:rPr lang="en-US" sz="1800" dirty="0"/>
              <a:t> </a:t>
            </a:r>
            <a:r>
              <a:rPr lang="en-US" sz="1800" dirty="0" err="1"/>
              <a:t>giỏ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</a:t>
            </a:r>
            <a:r>
              <a:rPr lang="en-US" sz="1800" dirty="0" err="1"/>
              <a:t>trực</a:t>
            </a:r>
            <a:r>
              <a:rPr lang="en-US" sz="1800" dirty="0"/>
              <a:t> </a:t>
            </a:r>
            <a:r>
              <a:rPr lang="en-US" sz="1800" dirty="0" err="1"/>
              <a:t>tuyến</a:t>
            </a:r>
            <a:r>
              <a:rPr lang="en-US" sz="1800" dirty="0"/>
              <a:t> </a:t>
            </a:r>
            <a:r>
              <a:rPr lang="en-US" sz="1800" dirty="0" err="1"/>
              <a:t>cho</a:t>
            </a:r>
            <a:r>
              <a:rPr lang="en-US" sz="1800" dirty="0"/>
              <a:t> </a:t>
            </a:r>
            <a:r>
              <a:rPr lang="en-US" sz="1800" dirty="0" err="1"/>
              <a:t>khách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, </a:t>
            </a:r>
            <a:r>
              <a:rPr lang="en-US" sz="1800" dirty="0" err="1"/>
              <a:t>khách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</a:t>
            </a:r>
            <a:r>
              <a:rPr lang="en-US" sz="1800" dirty="0" err="1"/>
              <a:t>có</a:t>
            </a:r>
            <a:r>
              <a:rPr lang="en-US" sz="1800" dirty="0"/>
              <a:t> </a:t>
            </a:r>
            <a:r>
              <a:rPr lang="en-US" sz="1800" dirty="0" err="1"/>
              <a:t>thể</a:t>
            </a:r>
            <a:r>
              <a:rPr lang="en-US" sz="1800" dirty="0"/>
              <a:t> </a:t>
            </a:r>
            <a:r>
              <a:rPr lang="en-US" sz="1800" dirty="0" err="1"/>
              <a:t>mua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</a:t>
            </a:r>
            <a:r>
              <a:rPr lang="en-US" sz="1800" dirty="0" err="1"/>
              <a:t>trực</a:t>
            </a:r>
            <a:r>
              <a:rPr lang="en-US" sz="1800" dirty="0"/>
              <a:t> </a:t>
            </a:r>
            <a:r>
              <a:rPr lang="en-US" sz="1800" dirty="0" err="1"/>
              <a:t>tuyến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chức</a:t>
            </a:r>
            <a:r>
              <a:rPr lang="en-US" sz="1800" dirty="0"/>
              <a:t> </a:t>
            </a:r>
            <a:r>
              <a:rPr lang="en-US" sz="1800" dirty="0" err="1"/>
              <a:t>năng</a:t>
            </a:r>
            <a:r>
              <a:rPr lang="en-US" sz="1800" dirty="0"/>
              <a:t> </a:t>
            </a:r>
            <a:r>
              <a:rPr lang="en-US" sz="1800" dirty="0" err="1"/>
              <a:t>đăng</a:t>
            </a:r>
            <a:r>
              <a:rPr lang="en-US" sz="1800" dirty="0"/>
              <a:t> </a:t>
            </a:r>
            <a:r>
              <a:rPr lang="en-US" sz="1800" dirty="0" err="1"/>
              <a:t>ký</a:t>
            </a:r>
            <a:r>
              <a:rPr lang="en-US" sz="1800" dirty="0"/>
              <a:t>, </a:t>
            </a:r>
            <a:r>
              <a:rPr lang="en-US" sz="1800" dirty="0" err="1"/>
              <a:t>đăng</a:t>
            </a:r>
            <a:r>
              <a:rPr lang="en-US" sz="1800" dirty="0"/>
              <a:t> </a:t>
            </a:r>
            <a:r>
              <a:rPr lang="en-US" sz="1800" dirty="0" err="1"/>
              <a:t>nhập</a:t>
            </a:r>
            <a:endParaRPr lang="en-US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2.2.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Phạm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vi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nghiên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cứu</a:t>
            </a:r>
            <a:endParaRPr lang="en-US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vi-VN" sz="1800" dirty="0"/>
              <a:t>Đối tượng nghiên cứu</a:t>
            </a:r>
            <a:r>
              <a:rPr lang="en-US" sz="1800" dirty="0"/>
              <a:t>: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 err="1"/>
              <a:t>Ngôn</a:t>
            </a:r>
            <a:r>
              <a:rPr lang="en-US" sz="1800" dirty="0"/>
              <a:t> </a:t>
            </a:r>
            <a:r>
              <a:rPr lang="en-US" sz="1800" dirty="0" err="1"/>
              <a:t>ngữ</a:t>
            </a:r>
            <a:r>
              <a:rPr lang="en-US" sz="1800" dirty="0"/>
              <a:t> </a:t>
            </a:r>
            <a:r>
              <a:rPr lang="en-US" sz="1800" dirty="0" err="1"/>
              <a:t>lập</a:t>
            </a:r>
            <a:r>
              <a:rPr lang="en-US" sz="1800" dirty="0"/>
              <a:t> </a:t>
            </a:r>
            <a:r>
              <a:rPr lang="en-US" sz="1800" dirty="0" err="1"/>
              <a:t>trình</a:t>
            </a:r>
            <a:r>
              <a:rPr lang="en-US" sz="1800" dirty="0"/>
              <a:t> Java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vi-VN" sz="1800" dirty="0"/>
              <a:t>Các </a:t>
            </a:r>
            <a:r>
              <a:rPr lang="en-US" sz="1800" dirty="0" err="1"/>
              <a:t>ứng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</a:t>
            </a:r>
            <a:r>
              <a:rPr lang="en-US" sz="1800" dirty="0" err="1"/>
              <a:t>bán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</a:t>
            </a:r>
            <a:r>
              <a:rPr lang="en-US" sz="1800" dirty="0" err="1"/>
              <a:t>trực</a:t>
            </a:r>
            <a:r>
              <a:rPr lang="en-US" sz="1800" dirty="0"/>
              <a:t> </a:t>
            </a:r>
            <a:r>
              <a:rPr lang="en-US" sz="1800" dirty="0" err="1"/>
              <a:t>tuyến</a:t>
            </a:r>
            <a:r>
              <a:rPr lang="en-US" sz="1800" dirty="0"/>
              <a:t> </a:t>
            </a:r>
            <a:r>
              <a:rPr lang="en-US" sz="1800" dirty="0" err="1"/>
              <a:t>đã</a:t>
            </a:r>
            <a:r>
              <a:rPr lang="en-US" sz="1800" dirty="0"/>
              <a:t> </a:t>
            </a:r>
            <a:r>
              <a:rPr lang="en-US" sz="1800" dirty="0" err="1"/>
              <a:t>có</a:t>
            </a:r>
            <a:endParaRPr lang="en-US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vi-VN" sz="1800" dirty="0"/>
              <a:t>Phạm vi nghiên cứu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 err="1"/>
              <a:t>Xây</a:t>
            </a:r>
            <a:r>
              <a:rPr lang="en-US" sz="1800" dirty="0"/>
              <a:t> </a:t>
            </a:r>
            <a:r>
              <a:rPr lang="en-US" sz="1800" dirty="0" err="1"/>
              <a:t>dựng</a:t>
            </a:r>
            <a:r>
              <a:rPr lang="en-US" sz="1800" dirty="0"/>
              <a:t> </a:t>
            </a:r>
            <a:r>
              <a:rPr lang="en-US" sz="1800" dirty="0" err="1"/>
              <a:t>ứng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</a:t>
            </a:r>
            <a:r>
              <a:rPr lang="en-US" sz="1800" dirty="0" err="1"/>
              <a:t>đặt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</a:t>
            </a:r>
            <a:r>
              <a:rPr lang="en-US" sz="1800" dirty="0" err="1"/>
              <a:t>thời</a:t>
            </a:r>
            <a:r>
              <a:rPr lang="en-US" sz="1800" dirty="0"/>
              <a:t> </a:t>
            </a:r>
            <a:r>
              <a:rPr lang="en-US" sz="1800" dirty="0" err="1"/>
              <a:t>trang</a:t>
            </a:r>
            <a:endParaRPr lang="en-US" sz="1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17C03D-20E2-33DE-7FC6-F2C8735F2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577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4A14E57-C4CB-12CE-D4D5-26A24FEB9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771" y="85109"/>
            <a:ext cx="11468457" cy="1142385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Phần</a:t>
            </a:r>
            <a:r>
              <a:rPr lang="en-US" sz="3600" dirty="0"/>
              <a:t> 2. </a:t>
            </a:r>
            <a:r>
              <a:rPr lang="en-US" sz="3600" dirty="0" err="1"/>
              <a:t>Mục</a:t>
            </a:r>
            <a:r>
              <a:rPr lang="en-US" sz="3600" dirty="0"/>
              <a:t> </a:t>
            </a:r>
            <a:r>
              <a:rPr lang="en-US" sz="3600" dirty="0" err="1"/>
              <a:t>tiêu</a:t>
            </a:r>
            <a:r>
              <a:rPr lang="en-US" sz="3600" dirty="0"/>
              <a:t>, </a:t>
            </a:r>
            <a:r>
              <a:rPr lang="en-US" sz="3600" dirty="0" err="1"/>
              <a:t>nội</a:t>
            </a:r>
            <a:r>
              <a:rPr lang="en-US" sz="3600" dirty="0"/>
              <a:t> dung </a:t>
            </a:r>
            <a:r>
              <a:rPr lang="en-US" sz="3600" dirty="0" err="1"/>
              <a:t>và</a:t>
            </a:r>
            <a:r>
              <a:rPr lang="en-US" sz="3600" dirty="0"/>
              <a:t> </a:t>
            </a:r>
            <a:r>
              <a:rPr lang="en-US" sz="3600" dirty="0" err="1"/>
              <a:t>phương</a:t>
            </a:r>
            <a:r>
              <a:rPr lang="en-US" sz="3600" dirty="0"/>
              <a:t> </a:t>
            </a:r>
            <a:r>
              <a:rPr lang="en-US" sz="3600" dirty="0" err="1"/>
              <a:t>pháp</a:t>
            </a:r>
            <a:r>
              <a:rPr lang="en-US" sz="3600" dirty="0"/>
              <a:t> </a:t>
            </a:r>
            <a:r>
              <a:rPr lang="en-US" sz="3600" dirty="0" err="1"/>
              <a:t>nghiên</a:t>
            </a:r>
            <a:r>
              <a:rPr lang="en-US" sz="3600" dirty="0"/>
              <a:t> </a:t>
            </a:r>
            <a:r>
              <a:rPr lang="en-US" sz="3600" dirty="0" err="1"/>
              <a:t>cứu</a:t>
            </a:r>
            <a:endParaRPr lang="en-US" sz="36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4D14B6-6A80-FC0D-4CBC-370211D6A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9778" y="1668677"/>
            <a:ext cx="11092442" cy="22939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2.3.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Nội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dung</a:t>
            </a:r>
            <a:endParaRPr lang="en-US" sz="1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vi-VN" sz="1800" dirty="0">
                <a:latin typeface="Arial (Body)"/>
                <a:cs typeface="Arial" panose="020B0604020202020204" pitchFamily="34" charset="0"/>
              </a:rPr>
              <a:t>Nghiên cứu, tìm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hiểu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lý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thuyết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ngôn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ngữ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lập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trình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ứng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dụng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Java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công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cụ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Android Studio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 err="1">
                <a:latin typeface="Arial (Body)"/>
                <a:cs typeface="Arial" panose="020B0604020202020204" pitchFamily="34" charset="0"/>
              </a:rPr>
              <a:t>Tìm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hiểu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các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ngôn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ngữ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hệ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quản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cơ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sỡ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dữ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liệu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Mysql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hệ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thống</a:t>
            </a:r>
            <a:endParaRPr lang="en-US" sz="1800" dirty="0">
              <a:latin typeface="Arial (Body)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 err="1">
                <a:latin typeface="Arial (Body)"/>
                <a:cs typeface="Arial" panose="020B0604020202020204" pitchFamily="34" charset="0"/>
              </a:rPr>
              <a:t>Phân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tích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thiết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kế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hệ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thống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ứng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dụng</a:t>
            </a:r>
            <a:endParaRPr lang="en-US" sz="1800" dirty="0">
              <a:latin typeface="Arial (Body)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 err="1">
                <a:latin typeface="Arial (Body)"/>
                <a:cs typeface="Arial" panose="020B0604020202020204" pitchFamily="34" charset="0"/>
              </a:rPr>
              <a:t>Mô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tả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chi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tiết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các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chức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năng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cần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có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ứng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dụng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xây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dựng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bố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cục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diện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ứng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dụng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 err="1">
                <a:latin typeface="Arial (Body)"/>
                <a:cs typeface="Arial" panose="020B0604020202020204" pitchFamily="34" charset="0"/>
              </a:rPr>
              <a:t>Xây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dựng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ứng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dụng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hoàn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thiện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ứng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dụng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4F59E91-4FED-78BA-9D85-570C44F9C6A1}"/>
              </a:ext>
            </a:extLst>
          </p:cNvPr>
          <p:cNvSpPr txBox="1">
            <a:spLocks/>
          </p:cNvSpPr>
          <p:nvPr/>
        </p:nvSpPr>
        <p:spPr>
          <a:xfrm>
            <a:off x="549778" y="4042342"/>
            <a:ext cx="9662445" cy="25483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2.4.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Phương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pháp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nghiên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cứu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vi-VN" sz="1800" dirty="0">
                <a:latin typeface="Arial (Body)"/>
                <a:cs typeface="Arial" panose="020B0604020202020204" pitchFamily="34" charset="0"/>
              </a:rPr>
              <a:t>Phương pháp nghiên cứu tài liệu lý thuyết liên quan tới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hệ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điều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hành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Android,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công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cụ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Android Studio</a:t>
            </a:r>
            <a:endParaRPr lang="vi-VN" sz="1800" dirty="0">
              <a:latin typeface="Arial (Body)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vi-VN" sz="1800" dirty="0">
                <a:latin typeface="Arial (Body)"/>
                <a:cs typeface="Arial" panose="020B0604020202020204" pitchFamily="34" charset="0"/>
              </a:rPr>
              <a:t>Nghiên cứu các công trình đã được công bố liên quan tớ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các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ứng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dụng</a:t>
            </a:r>
            <a:r>
              <a:rPr lang="en-US" sz="1800" dirty="0">
                <a:latin typeface="Arial (Body)"/>
                <a:cs typeface="Arial" panose="020B0604020202020204" pitchFamily="34" charset="0"/>
              </a:rPr>
              <a:t> di </a:t>
            </a:r>
            <a:r>
              <a:rPr lang="en-US" sz="1800" dirty="0" err="1">
                <a:latin typeface="Arial (Body)"/>
                <a:cs typeface="Arial" panose="020B0604020202020204" pitchFamily="34" charset="0"/>
              </a:rPr>
              <a:t>động</a:t>
            </a:r>
            <a:endParaRPr lang="vi-VN" sz="1800" dirty="0">
              <a:latin typeface="Arial (Body)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vi-VN" sz="1800" dirty="0">
                <a:latin typeface="Arial (Body)"/>
                <a:cs typeface="Arial" panose="020B0604020202020204" pitchFamily="34" charset="0"/>
              </a:rPr>
              <a:t>Phương pháp lập trình, thử nghiệm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vi-VN" sz="1800" dirty="0">
                <a:latin typeface="Arial (Body)"/>
                <a:cs typeface="Arial" panose="020B0604020202020204" pitchFamily="34" charset="0"/>
              </a:rPr>
              <a:t>Phương pháp phân tích, đánh giá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275F4E-9A66-B3F7-8675-27037B7F6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193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F1FFC89-E6C1-188E-AC87-7FD163DF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859" y="0"/>
            <a:ext cx="11468457" cy="663472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Phần</a:t>
            </a:r>
            <a:r>
              <a:rPr lang="en-US" sz="3600" dirty="0"/>
              <a:t> 3. </a:t>
            </a: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tích</a:t>
            </a:r>
            <a:r>
              <a:rPr lang="en-US" sz="3600" dirty="0"/>
              <a:t> </a:t>
            </a:r>
            <a:r>
              <a:rPr lang="en-US" sz="3600" dirty="0" err="1"/>
              <a:t>thiết</a:t>
            </a:r>
            <a:r>
              <a:rPr lang="en-US" sz="3600" dirty="0"/>
              <a:t> </a:t>
            </a:r>
            <a:r>
              <a:rPr lang="en-US" sz="3600" dirty="0" err="1"/>
              <a:t>kế</a:t>
            </a:r>
            <a:r>
              <a:rPr lang="en-US" sz="3600" dirty="0"/>
              <a:t> </a:t>
            </a:r>
            <a:r>
              <a:rPr lang="en-US" sz="3600" dirty="0" err="1"/>
              <a:t>hệ</a:t>
            </a:r>
            <a:r>
              <a:rPr lang="en-US" sz="3600" dirty="0"/>
              <a:t> </a:t>
            </a:r>
            <a:r>
              <a:rPr lang="en-US" sz="3600" dirty="0" err="1"/>
              <a:t>thống</a:t>
            </a:r>
            <a:endParaRPr lang="en-US" sz="3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41DE122-7D74-34BB-4FED-B93E365EC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9102" y="757221"/>
            <a:ext cx="11593795" cy="5343557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3.1.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Bài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toán</a:t>
            </a:r>
            <a:endParaRPr lang="en-US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 dirty="0" err="1"/>
              <a:t>Trong</a:t>
            </a:r>
            <a:r>
              <a:rPr lang="en-US" sz="1800" dirty="0"/>
              <a:t> </a:t>
            </a:r>
            <a:r>
              <a:rPr lang="en-US" sz="1800" dirty="0" err="1"/>
              <a:t>điều</a:t>
            </a:r>
            <a:r>
              <a:rPr lang="en-US" sz="1800" dirty="0"/>
              <a:t> </a:t>
            </a:r>
            <a:r>
              <a:rPr lang="en-US" sz="1800" dirty="0" err="1"/>
              <a:t>kiện</a:t>
            </a:r>
            <a:r>
              <a:rPr lang="en-US" sz="1800" dirty="0"/>
              <a:t> </a:t>
            </a:r>
            <a:r>
              <a:rPr lang="en-US" sz="1800" dirty="0" err="1"/>
              <a:t>nước</a:t>
            </a:r>
            <a:r>
              <a:rPr lang="en-US" sz="1800" dirty="0"/>
              <a:t> ta </a:t>
            </a:r>
            <a:r>
              <a:rPr lang="en-US" sz="1800" dirty="0" err="1"/>
              <a:t>ngày</a:t>
            </a:r>
            <a:r>
              <a:rPr lang="en-US" sz="1800" dirty="0"/>
              <a:t> </a:t>
            </a:r>
            <a:r>
              <a:rPr lang="en-US" sz="1800" dirty="0" err="1"/>
              <a:t>càng</a:t>
            </a:r>
            <a:r>
              <a:rPr lang="en-US" sz="1800" dirty="0"/>
              <a:t> </a:t>
            </a:r>
            <a:r>
              <a:rPr lang="en-US" sz="1800" dirty="0" err="1"/>
              <a:t>phát</a:t>
            </a:r>
            <a:r>
              <a:rPr lang="en-US" sz="1800" dirty="0"/>
              <a:t> </a:t>
            </a:r>
            <a:r>
              <a:rPr lang="en-US" sz="1800" dirty="0" err="1"/>
              <a:t>triển</a:t>
            </a:r>
            <a:r>
              <a:rPr lang="en-US" sz="1800" dirty="0"/>
              <a:t>, </a:t>
            </a:r>
            <a:r>
              <a:rPr lang="en-US" sz="1800" dirty="0" err="1"/>
              <a:t>nhu</a:t>
            </a:r>
            <a:r>
              <a:rPr lang="en-US" sz="1800" dirty="0"/>
              <a:t> </a:t>
            </a:r>
            <a:r>
              <a:rPr lang="en-US" sz="1800" dirty="0" err="1"/>
              <a:t>cầu</a:t>
            </a:r>
            <a:r>
              <a:rPr lang="en-US" sz="1800" dirty="0"/>
              <a:t> </a:t>
            </a:r>
            <a:r>
              <a:rPr lang="en-US" sz="1800" dirty="0" err="1"/>
              <a:t>mua</a:t>
            </a:r>
            <a:r>
              <a:rPr lang="en-US" sz="1800" dirty="0"/>
              <a:t> </a:t>
            </a:r>
            <a:r>
              <a:rPr lang="en-US" sz="1800" dirty="0" err="1"/>
              <a:t>sắm</a:t>
            </a:r>
            <a:r>
              <a:rPr lang="en-US" sz="1800" dirty="0"/>
              <a:t> </a:t>
            </a:r>
            <a:r>
              <a:rPr lang="en-US" sz="1800" dirty="0" err="1"/>
              <a:t>đồ</a:t>
            </a:r>
            <a:r>
              <a:rPr lang="en-US" sz="1800" dirty="0"/>
              <a:t> </a:t>
            </a:r>
            <a:r>
              <a:rPr lang="en-US" sz="1800" dirty="0" err="1"/>
              <a:t>thời</a:t>
            </a:r>
            <a:r>
              <a:rPr lang="en-US" sz="1800" dirty="0"/>
              <a:t> </a:t>
            </a:r>
            <a:r>
              <a:rPr lang="en-US" sz="1800" dirty="0" err="1"/>
              <a:t>trang</a:t>
            </a:r>
            <a:r>
              <a:rPr lang="en-US" sz="1800" dirty="0"/>
              <a:t> </a:t>
            </a:r>
            <a:r>
              <a:rPr lang="en-US" sz="1800" dirty="0" err="1"/>
              <a:t>ngày</a:t>
            </a:r>
            <a:r>
              <a:rPr lang="en-US" sz="1800" dirty="0"/>
              <a:t> </a:t>
            </a:r>
            <a:r>
              <a:rPr lang="en-US" sz="1800" dirty="0" err="1"/>
              <a:t>càng</a:t>
            </a:r>
            <a:r>
              <a:rPr lang="en-US" sz="1800" dirty="0"/>
              <a:t> </a:t>
            </a:r>
            <a:r>
              <a:rPr lang="en-US" sz="1800" dirty="0" err="1"/>
              <a:t>tăng</a:t>
            </a:r>
            <a:r>
              <a:rPr lang="en-US" sz="1800" dirty="0"/>
              <a:t>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1800" dirty="0" err="1"/>
              <a:t>Giúp</a:t>
            </a:r>
            <a:r>
              <a:rPr lang="en-US" sz="1800" dirty="0"/>
              <a:t> </a:t>
            </a:r>
            <a:r>
              <a:rPr lang="en-US" sz="1800" dirty="0" err="1"/>
              <a:t>Người</a:t>
            </a:r>
            <a:r>
              <a:rPr lang="en-US" sz="1800" dirty="0"/>
              <a:t> </a:t>
            </a:r>
            <a:r>
              <a:rPr lang="en-US" sz="1800" dirty="0" err="1"/>
              <a:t>bán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: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/>
              <a:t>Mở</a:t>
            </a:r>
            <a:r>
              <a:rPr lang="en-US" sz="1800" dirty="0"/>
              <a:t> </a:t>
            </a:r>
            <a:r>
              <a:rPr lang="en-US" sz="1800" dirty="0" err="1"/>
              <a:t>rộng</a:t>
            </a:r>
            <a:r>
              <a:rPr lang="en-US" sz="1800" dirty="0"/>
              <a:t> </a:t>
            </a:r>
            <a:r>
              <a:rPr lang="en-US" sz="1800" dirty="0" err="1"/>
              <a:t>thị</a:t>
            </a:r>
            <a:r>
              <a:rPr lang="en-US" sz="1800" dirty="0"/>
              <a:t> </a:t>
            </a:r>
            <a:r>
              <a:rPr lang="en-US" sz="1800" dirty="0" err="1"/>
              <a:t>trường</a:t>
            </a:r>
            <a:r>
              <a:rPr lang="en-US" sz="1800" dirty="0"/>
              <a:t> </a:t>
            </a:r>
            <a:r>
              <a:rPr lang="en-US" sz="1800" dirty="0" err="1"/>
              <a:t>tiêu</a:t>
            </a:r>
            <a:r>
              <a:rPr lang="en-US" sz="1800" dirty="0"/>
              <a:t> </a:t>
            </a:r>
            <a:r>
              <a:rPr lang="en-US" sz="1800" dirty="0" err="1"/>
              <a:t>thụ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</a:t>
            </a:r>
            <a:r>
              <a:rPr lang="en-US" sz="1800" dirty="0" err="1"/>
              <a:t>hóa</a:t>
            </a:r>
            <a:endParaRPr lang="en-US" sz="1800" dirty="0"/>
          </a:p>
          <a:p>
            <a:pPr>
              <a:lnSpc>
                <a:spcPct val="15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/>
              <a:t>Dễ</a:t>
            </a:r>
            <a:r>
              <a:rPr lang="en-US" sz="1800" dirty="0"/>
              <a:t> </a:t>
            </a:r>
            <a:r>
              <a:rPr lang="en-US" sz="1800" dirty="0" err="1"/>
              <a:t>dàng</a:t>
            </a:r>
            <a:r>
              <a:rPr lang="en-US" sz="1800" dirty="0"/>
              <a:t> </a:t>
            </a:r>
            <a:r>
              <a:rPr lang="en-US" sz="1800" dirty="0" err="1"/>
              <a:t>đăng</a:t>
            </a:r>
            <a:r>
              <a:rPr lang="en-US" sz="1800" dirty="0"/>
              <a:t> </a:t>
            </a:r>
            <a:r>
              <a:rPr lang="en-US" sz="1800" dirty="0" err="1"/>
              <a:t>bán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mặt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, </a:t>
            </a:r>
            <a:r>
              <a:rPr lang="en-US" sz="1800" dirty="0" err="1"/>
              <a:t>tiện</a:t>
            </a:r>
            <a:r>
              <a:rPr lang="en-US" sz="1800" dirty="0"/>
              <a:t> </a:t>
            </a:r>
            <a:r>
              <a:rPr lang="en-US" sz="1800" dirty="0" err="1"/>
              <a:t>lợi</a:t>
            </a:r>
            <a:r>
              <a:rPr lang="en-US" sz="1800" dirty="0"/>
              <a:t>.</a:t>
            </a:r>
          </a:p>
          <a:p>
            <a:pPr>
              <a:lnSpc>
                <a:spcPct val="15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/>
              <a:t>Thuận</a:t>
            </a:r>
            <a:r>
              <a:rPr lang="en-US" sz="1800" dirty="0"/>
              <a:t> </a:t>
            </a:r>
            <a:r>
              <a:rPr lang="en-US" sz="1800" dirty="0" err="1"/>
              <a:t>tiện</a:t>
            </a:r>
            <a:r>
              <a:rPr lang="en-US" sz="1800" dirty="0"/>
              <a:t>, </a:t>
            </a:r>
            <a:r>
              <a:rPr lang="en-US" sz="1800" dirty="0" err="1"/>
              <a:t>chủ</a:t>
            </a:r>
            <a:r>
              <a:rPr lang="en-US" sz="1800" dirty="0"/>
              <a:t> </a:t>
            </a:r>
            <a:r>
              <a:rPr lang="en-US" sz="1800" dirty="0" err="1"/>
              <a:t>động</a:t>
            </a:r>
            <a:r>
              <a:rPr lang="en-US" sz="1800" dirty="0"/>
              <a:t> </a:t>
            </a:r>
            <a:r>
              <a:rPr lang="en-US" sz="1800" dirty="0" err="1"/>
              <a:t>quản</a:t>
            </a:r>
            <a:r>
              <a:rPr lang="en-US" sz="1800" dirty="0"/>
              <a:t> </a:t>
            </a:r>
            <a:r>
              <a:rPr lang="en-US" sz="1800" dirty="0" err="1"/>
              <a:t>lý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mặt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endParaRPr lang="en-US" sz="1800" dirty="0"/>
          </a:p>
          <a:p>
            <a:pPr>
              <a:lnSpc>
                <a:spcPct val="15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/>
              <a:t>Tăng</a:t>
            </a:r>
            <a:r>
              <a:rPr lang="en-US" sz="1800" dirty="0"/>
              <a:t> </a:t>
            </a:r>
            <a:r>
              <a:rPr lang="en-US" sz="1800" dirty="0" err="1"/>
              <a:t>năng</a:t>
            </a:r>
            <a:r>
              <a:rPr lang="en-US" sz="1800" dirty="0"/>
              <a:t> </a:t>
            </a:r>
            <a:r>
              <a:rPr lang="en-US" sz="1800" dirty="0" err="1"/>
              <a:t>xuất</a:t>
            </a:r>
            <a:r>
              <a:rPr lang="en-US" sz="1800" dirty="0"/>
              <a:t> </a:t>
            </a:r>
            <a:r>
              <a:rPr lang="en-US" sz="1800" dirty="0" err="1"/>
              <a:t>mặt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</a:t>
            </a:r>
            <a:r>
              <a:rPr lang="en-US" sz="1800" dirty="0" err="1"/>
              <a:t>bán</a:t>
            </a:r>
            <a:r>
              <a:rPr lang="en-US" sz="1800" dirty="0"/>
              <a:t> </a:t>
            </a:r>
            <a:r>
              <a:rPr lang="en-US" sz="1800" dirty="0" err="1"/>
              <a:t>ra</a:t>
            </a:r>
            <a:r>
              <a:rPr lang="en-US" sz="1800" dirty="0"/>
              <a:t>, </a:t>
            </a:r>
            <a:r>
              <a:rPr lang="en-US" sz="1800" dirty="0" err="1"/>
              <a:t>giảm</a:t>
            </a:r>
            <a:r>
              <a:rPr lang="en-US" sz="1800" dirty="0"/>
              <a:t> chi </a:t>
            </a:r>
            <a:r>
              <a:rPr lang="en-US" sz="1800" dirty="0" err="1"/>
              <a:t>phí</a:t>
            </a:r>
            <a:r>
              <a:rPr lang="en-US" sz="1800" dirty="0"/>
              <a:t>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1800" dirty="0" err="1"/>
              <a:t>Giúp</a:t>
            </a:r>
            <a:r>
              <a:rPr lang="en-US" sz="1800" dirty="0"/>
              <a:t> </a:t>
            </a:r>
            <a:r>
              <a:rPr lang="en-US" sz="1800" dirty="0" err="1"/>
              <a:t>người</a:t>
            </a:r>
            <a:r>
              <a:rPr lang="en-US" sz="1800" dirty="0"/>
              <a:t> </a:t>
            </a:r>
            <a:r>
              <a:rPr lang="en-US" sz="1800" dirty="0" err="1"/>
              <a:t>mua</a:t>
            </a:r>
            <a:endParaRPr lang="en-US" sz="1800" dirty="0"/>
          </a:p>
          <a:p>
            <a:pPr>
              <a:lnSpc>
                <a:spcPct val="15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/>
              <a:t>Giảm</a:t>
            </a:r>
            <a:r>
              <a:rPr lang="en-US" sz="1800" dirty="0"/>
              <a:t> chi </a:t>
            </a:r>
            <a:r>
              <a:rPr lang="en-US" sz="1800" dirty="0" err="1"/>
              <a:t>phí</a:t>
            </a:r>
            <a:r>
              <a:rPr lang="en-US" sz="1800" dirty="0"/>
              <a:t> </a:t>
            </a:r>
            <a:r>
              <a:rPr lang="en-US" sz="1800" dirty="0" err="1"/>
              <a:t>đi</a:t>
            </a:r>
            <a:r>
              <a:rPr lang="en-US" sz="1800" dirty="0"/>
              <a:t> </a:t>
            </a:r>
            <a:r>
              <a:rPr lang="en-US" sz="1800" dirty="0" err="1"/>
              <a:t>lại</a:t>
            </a:r>
            <a:r>
              <a:rPr lang="en-US" sz="1800" dirty="0"/>
              <a:t>, </a:t>
            </a:r>
            <a:r>
              <a:rPr lang="en-US" sz="1800" dirty="0" err="1"/>
              <a:t>tiết</a:t>
            </a:r>
            <a:r>
              <a:rPr lang="en-US" sz="1800" dirty="0"/>
              <a:t> </a:t>
            </a:r>
            <a:r>
              <a:rPr lang="en-US" sz="1800" dirty="0" err="1"/>
              <a:t>kiệm</a:t>
            </a:r>
            <a:r>
              <a:rPr lang="en-US" sz="1800" dirty="0"/>
              <a:t> </a:t>
            </a:r>
            <a:r>
              <a:rPr lang="en-US" sz="1800" dirty="0" err="1"/>
              <a:t>thời</a:t>
            </a:r>
            <a:r>
              <a:rPr lang="en-US" sz="1800" dirty="0"/>
              <a:t> </a:t>
            </a:r>
            <a:r>
              <a:rPr lang="en-US" sz="1800" dirty="0" err="1"/>
              <a:t>gian</a:t>
            </a:r>
            <a:endParaRPr lang="en-US" sz="1800" dirty="0"/>
          </a:p>
          <a:p>
            <a:pPr>
              <a:lnSpc>
                <a:spcPct val="15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/>
              <a:t>Thuận</a:t>
            </a:r>
            <a:r>
              <a:rPr lang="en-US" sz="1800" dirty="0"/>
              <a:t> </a:t>
            </a:r>
            <a:r>
              <a:rPr lang="en-US" sz="1800" dirty="0" err="1"/>
              <a:t>tiện</a:t>
            </a:r>
            <a:r>
              <a:rPr lang="en-US" sz="1800" dirty="0"/>
              <a:t>, </a:t>
            </a:r>
            <a:r>
              <a:rPr lang="en-US" sz="1800" dirty="0" err="1"/>
              <a:t>chủ</a:t>
            </a:r>
            <a:r>
              <a:rPr lang="en-US" sz="1800" dirty="0"/>
              <a:t> </a:t>
            </a:r>
            <a:r>
              <a:rPr lang="en-US" sz="1800" dirty="0" err="1"/>
              <a:t>động</a:t>
            </a:r>
            <a:r>
              <a:rPr lang="en-US" sz="1800" dirty="0"/>
              <a:t> </a:t>
            </a:r>
            <a:r>
              <a:rPr lang="en-US" sz="1800" dirty="0" err="1"/>
              <a:t>theo</a:t>
            </a:r>
            <a:r>
              <a:rPr lang="en-US" sz="1800" dirty="0"/>
              <a:t> </a:t>
            </a:r>
            <a:r>
              <a:rPr lang="en-US" sz="1800" dirty="0" err="1"/>
              <a:t>dõi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mình</a:t>
            </a:r>
            <a:r>
              <a:rPr lang="en-US" sz="1800" dirty="0"/>
              <a:t> </a:t>
            </a:r>
            <a:r>
              <a:rPr lang="en-US" sz="1800" dirty="0" err="1"/>
              <a:t>mong</a:t>
            </a:r>
            <a:r>
              <a:rPr lang="en-US" sz="1800" dirty="0"/>
              <a:t> </a:t>
            </a:r>
            <a:r>
              <a:rPr lang="en-US" sz="1800" dirty="0" err="1"/>
              <a:t>muốn</a:t>
            </a:r>
            <a:endParaRPr lang="en-US" sz="1800" dirty="0"/>
          </a:p>
          <a:p>
            <a:pPr>
              <a:lnSpc>
                <a:spcPct val="15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r>
              <a:rPr lang="en-US" sz="1800" dirty="0" err="1"/>
              <a:t>Có</a:t>
            </a:r>
            <a:r>
              <a:rPr lang="en-US" sz="1800" dirty="0"/>
              <a:t> </a:t>
            </a:r>
            <a:r>
              <a:rPr lang="en-US" sz="1800" dirty="0" err="1"/>
              <a:t>nhiều</a:t>
            </a:r>
            <a:r>
              <a:rPr lang="en-US" sz="1800" dirty="0"/>
              <a:t> </a:t>
            </a:r>
            <a:r>
              <a:rPr lang="en-US" sz="1800" dirty="0" err="1"/>
              <a:t>sự</a:t>
            </a:r>
            <a:r>
              <a:rPr lang="en-US" sz="1800" dirty="0"/>
              <a:t> </a:t>
            </a:r>
            <a:r>
              <a:rPr lang="en-US" sz="1800" dirty="0" err="1"/>
              <a:t>lựa</a:t>
            </a:r>
            <a:r>
              <a:rPr lang="en-US" sz="1800" dirty="0"/>
              <a:t> </a:t>
            </a:r>
            <a:r>
              <a:rPr lang="en-US" sz="1800" dirty="0" err="1"/>
              <a:t>chọn</a:t>
            </a:r>
            <a:r>
              <a:rPr lang="en-US" sz="1800" dirty="0"/>
              <a:t> </a:t>
            </a:r>
            <a:r>
              <a:rPr lang="en-US" sz="1800" dirty="0" err="1"/>
              <a:t>ngay</a:t>
            </a:r>
            <a:r>
              <a:rPr lang="en-US" sz="1800" dirty="0"/>
              <a:t> </a:t>
            </a:r>
            <a:r>
              <a:rPr lang="en-US" sz="1800" dirty="0" err="1"/>
              <a:t>tại</a:t>
            </a:r>
            <a:r>
              <a:rPr lang="en-US" sz="1800" dirty="0"/>
              <a:t> </a:t>
            </a:r>
            <a:r>
              <a:rPr lang="en-US" sz="1800" dirty="0" err="1"/>
              <a:t>nhà</a:t>
            </a:r>
            <a:endParaRPr lang="en-US" sz="1800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 dirty="0"/>
              <a:t>	</a:t>
            </a:r>
            <a:r>
              <a:rPr lang="en-US" sz="1800" dirty="0" err="1"/>
              <a:t>Yêu</a:t>
            </a:r>
            <a:r>
              <a:rPr lang="en-US" sz="1800" dirty="0"/>
              <a:t> </a:t>
            </a:r>
            <a:r>
              <a:rPr lang="en-US" sz="1800" dirty="0" err="1"/>
              <a:t>cầu</a:t>
            </a:r>
            <a:r>
              <a:rPr lang="en-US" sz="1800" dirty="0"/>
              <a:t> </a:t>
            </a: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 err="1"/>
              <a:t>ra</a:t>
            </a:r>
            <a:r>
              <a:rPr lang="en-US" sz="1800" dirty="0"/>
              <a:t> </a:t>
            </a:r>
            <a:r>
              <a:rPr lang="en-US" sz="1800" dirty="0" err="1"/>
              <a:t>một</a:t>
            </a:r>
            <a:r>
              <a:rPr lang="en-US" sz="1800" dirty="0"/>
              <a:t> </a:t>
            </a:r>
            <a:r>
              <a:rPr lang="en-US" sz="1800" dirty="0" err="1"/>
              <a:t>ứng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</a:t>
            </a:r>
            <a:r>
              <a:rPr lang="en-US" sz="1800" dirty="0" err="1"/>
              <a:t>cung</a:t>
            </a:r>
            <a:r>
              <a:rPr lang="en-US" sz="1800" dirty="0"/>
              <a:t> </a:t>
            </a:r>
            <a:r>
              <a:rPr lang="en-US" sz="1800" dirty="0" err="1"/>
              <a:t>cấp</a:t>
            </a:r>
            <a:r>
              <a:rPr lang="en-US" sz="1800" dirty="0"/>
              <a:t> </a:t>
            </a:r>
            <a:r>
              <a:rPr lang="en-US" sz="1800" dirty="0" err="1"/>
              <a:t>đầy</a:t>
            </a:r>
            <a:r>
              <a:rPr lang="en-US" sz="1800" dirty="0"/>
              <a:t> </a:t>
            </a:r>
            <a:r>
              <a:rPr lang="en-US" sz="1800" dirty="0" err="1"/>
              <a:t>đủ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chức</a:t>
            </a:r>
            <a:r>
              <a:rPr lang="en-US" sz="1800" dirty="0"/>
              <a:t> </a:t>
            </a:r>
            <a:r>
              <a:rPr lang="en-US" sz="1800" dirty="0" err="1"/>
              <a:t>năng</a:t>
            </a:r>
            <a:r>
              <a:rPr lang="en-US" sz="1800" dirty="0"/>
              <a:t> </a:t>
            </a:r>
            <a:r>
              <a:rPr lang="en-US" sz="1800" dirty="0" err="1"/>
              <a:t>thiết</a:t>
            </a:r>
            <a:r>
              <a:rPr lang="en-US" sz="1800" dirty="0"/>
              <a:t> </a:t>
            </a:r>
            <a:r>
              <a:rPr lang="en-US" sz="1800" dirty="0" err="1"/>
              <a:t>yếu</a:t>
            </a:r>
            <a:r>
              <a:rPr lang="en-US" sz="1800" dirty="0"/>
              <a:t> </a:t>
            </a:r>
            <a:r>
              <a:rPr lang="en-US" sz="1800" dirty="0" err="1"/>
              <a:t>cho</a:t>
            </a:r>
            <a:r>
              <a:rPr lang="en-US" sz="1800" dirty="0"/>
              <a:t> </a:t>
            </a:r>
            <a:r>
              <a:rPr lang="en-US" sz="1800" dirty="0" err="1"/>
              <a:t>mọi</a:t>
            </a:r>
            <a:r>
              <a:rPr lang="en-US" sz="1800" dirty="0"/>
              <a:t> </a:t>
            </a:r>
            <a:r>
              <a:rPr lang="en-US" sz="1800" dirty="0" err="1"/>
              <a:t>người</a:t>
            </a:r>
            <a:r>
              <a:rPr lang="en-US" sz="1800" dirty="0"/>
              <a:t> </a:t>
            </a:r>
            <a:r>
              <a:rPr lang="en-US" sz="1800" dirty="0" err="1"/>
              <a:t>đầy</a:t>
            </a:r>
            <a:r>
              <a:rPr lang="en-US" sz="1800" dirty="0"/>
              <a:t> </a:t>
            </a:r>
            <a:r>
              <a:rPr lang="en-US" sz="1800" dirty="0" err="1"/>
              <a:t>đủ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tiêu</a:t>
            </a:r>
            <a:r>
              <a:rPr lang="en-US" sz="1800" dirty="0"/>
              <a:t> </a:t>
            </a:r>
            <a:r>
              <a:rPr lang="en-US" sz="1800" dirty="0" err="1"/>
              <a:t>chí</a:t>
            </a:r>
            <a:r>
              <a:rPr lang="en-US" sz="1800" dirty="0"/>
              <a:t> </a:t>
            </a:r>
            <a:r>
              <a:rPr lang="en-US" sz="1800" dirty="0" err="1"/>
              <a:t>trên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505C10-A185-8F19-732B-9EB20CC2B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6</a:t>
            </a:fld>
            <a:endParaRPr lang="en-US"/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E5BF72A0-95CC-0506-98DB-B4C3A2E8C508}"/>
              </a:ext>
            </a:extLst>
          </p:cNvPr>
          <p:cNvSpPr/>
          <p:nvPr/>
        </p:nvSpPr>
        <p:spPr>
          <a:xfrm>
            <a:off x="470019" y="5288964"/>
            <a:ext cx="572568" cy="3341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52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F1FFC89-E6C1-188E-AC87-7FD163DF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248" y="0"/>
            <a:ext cx="11468457" cy="663472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Phần</a:t>
            </a:r>
            <a:r>
              <a:rPr lang="en-US" sz="3600" dirty="0"/>
              <a:t> 3. </a:t>
            </a: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tích</a:t>
            </a:r>
            <a:r>
              <a:rPr lang="en-US" sz="3600" dirty="0"/>
              <a:t> </a:t>
            </a:r>
            <a:r>
              <a:rPr lang="en-US" sz="3600" dirty="0" err="1"/>
              <a:t>thiết</a:t>
            </a:r>
            <a:r>
              <a:rPr lang="en-US" sz="3600" dirty="0"/>
              <a:t> </a:t>
            </a:r>
            <a:r>
              <a:rPr lang="en-US" sz="3600" dirty="0" err="1"/>
              <a:t>kế</a:t>
            </a:r>
            <a:r>
              <a:rPr lang="en-US" sz="3600" dirty="0"/>
              <a:t> </a:t>
            </a:r>
            <a:r>
              <a:rPr lang="en-US" sz="3600" dirty="0" err="1"/>
              <a:t>hệ</a:t>
            </a:r>
            <a:r>
              <a:rPr lang="en-US" sz="3600" dirty="0"/>
              <a:t> </a:t>
            </a:r>
            <a:r>
              <a:rPr lang="en-US" sz="3600" dirty="0" err="1"/>
              <a:t>thống</a:t>
            </a:r>
            <a:endParaRPr lang="en-US" sz="3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41DE122-7D74-34BB-4FED-B93E365EC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9103" y="808509"/>
            <a:ext cx="10417324" cy="429189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3.2.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Phân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tích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thiết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kế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hệ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thống</a:t>
            </a:r>
            <a:endParaRPr lang="en-US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endParaRPr lang="en-US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1DEF00-DB0D-4EE8-5B50-FBEF18B72815}"/>
              </a:ext>
            </a:extLst>
          </p:cNvPr>
          <p:cNvSpPr txBox="1"/>
          <p:nvPr/>
        </p:nvSpPr>
        <p:spPr>
          <a:xfrm>
            <a:off x="3375588" y="6252824"/>
            <a:ext cx="5024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Use-case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mua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781230-852D-7F22-F544-BBC10525F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7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3BF930-F644-747F-10B5-6EB43295B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63" y="1210791"/>
            <a:ext cx="10696575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555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F1FFC89-E6C1-188E-AC87-7FD163DF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248" y="0"/>
            <a:ext cx="11468457" cy="663472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Phần</a:t>
            </a:r>
            <a:r>
              <a:rPr lang="en-US" sz="3600" dirty="0"/>
              <a:t> 3. </a:t>
            </a: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tích</a:t>
            </a:r>
            <a:r>
              <a:rPr lang="en-US" sz="3600" dirty="0"/>
              <a:t> </a:t>
            </a:r>
            <a:r>
              <a:rPr lang="en-US" sz="3600" dirty="0" err="1"/>
              <a:t>thiết</a:t>
            </a:r>
            <a:r>
              <a:rPr lang="en-US" sz="3600" dirty="0"/>
              <a:t> </a:t>
            </a:r>
            <a:r>
              <a:rPr lang="en-US" sz="3600" dirty="0" err="1"/>
              <a:t>kế</a:t>
            </a:r>
            <a:r>
              <a:rPr lang="en-US" sz="3600" dirty="0"/>
              <a:t> </a:t>
            </a:r>
            <a:r>
              <a:rPr lang="en-US" sz="3600" dirty="0" err="1"/>
              <a:t>hệ</a:t>
            </a:r>
            <a:r>
              <a:rPr lang="en-US" sz="3600" dirty="0"/>
              <a:t> </a:t>
            </a:r>
            <a:r>
              <a:rPr lang="en-US" sz="3600" dirty="0" err="1"/>
              <a:t>thống</a:t>
            </a:r>
            <a:endParaRPr lang="en-US" sz="3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41DE122-7D74-34BB-4FED-B93E365EC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9103" y="808509"/>
            <a:ext cx="10417324" cy="429189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3.2.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Phân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tích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thiết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kế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hệ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thống</a:t>
            </a:r>
            <a:endParaRPr lang="en-US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endParaRPr lang="en-US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1DEF00-DB0D-4EE8-5B50-FBEF18B72815}"/>
              </a:ext>
            </a:extLst>
          </p:cNvPr>
          <p:cNvSpPr txBox="1"/>
          <p:nvPr/>
        </p:nvSpPr>
        <p:spPr>
          <a:xfrm>
            <a:off x="3375588" y="6252824"/>
            <a:ext cx="5024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Use-case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mua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9781230-852D-7F22-F544-BBC10525F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8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3BF930-F644-747F-10B5-6EB43295B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63" y="1210791"/>
            <a:ext cx="10696575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91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F1FFC89-E6C1-188E-AC87-7FD163DF6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248" y="0"/>
            <a:ext cx="11468457" cy="663472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Phần</a:t>
            </a:r>
            <a:r>
              <a:rPr lang="en-US" sz="3600" dirty="0"/>
              <a:t> 3. </a:t>
            </a:r>
            <a:r>
              <a:rPr lang="en-US" sz="3600" dirty="0" err="1"/>
              <a:t>Phân</a:t>
            </a:r>
            <a:r>
              <a:rPr lang="en-US" sz="3600" dirty="0"/>
              <a:t> </a:t>
            </a:r>
            <a:r>
              <a:rPr lang="en-US" sz="3600" dirty="0" err="1"/>
              <a:t>tích</a:t>
            </a:r>
            <a:r>
              <a:rPr lang="en-US" sz="3600" dirty="0"/>
              <a:t> </a:t>
            </a:r>
            <a:r>
              <a:rPr lang="en-US" sz="3600" dirty="0" err="1"/>
              <a:t>thiết</a:t>
            </a:r>
            <a:r>
              <a:rPr lang="en-US" sz="3600" dirty="0"/>
              <a:t> </a:t>
            </a:r>
            <a:r>
              <a:rPr lang="en-US" sz="3600" dirty="0" err="1"/>
              <a:t>kế</a:t>
            </a:r>
            <a:r>
              <a:rPr lang="en-US" sz="3600" dirty="0"/>
              <a:t> </a:t>
            </a:r>
            <a:r>
              <a:rPr lang="en-US" sz="3600" dirty="0" err="1"/>
              <a:t>hệ</a:t>
            </a:r>
            <a:r>
              <a:rPr lang="en-US" sz="3600" dirty="0"/>
              <a:t> </a:t>
            </a:r>
            <a:r>
              <a:rPr lang="en-US" sz="3600" dirty="0" err="1"/>
              <a:t>thống</a:t>
            </a:r>
            <a:endParaRPr lang="en-US" sz="3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41DE122-7D74-34BB-4FED-B93E365EC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9103" y="808509"/>
            <a:ext cx="10417324" cy="429189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3.5.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Phân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tích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thiết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kế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hệ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</a:rPr>
              <a:t>thống</a:t>
            </a:r>
            <a:endParaRPr lang="en-US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  <a:buFont typeface="Calibri" panose="020F0502020204030204" pitchFamily="34" charset="0"/>
              <a:buChar char="⁻"/>
            </a:pPr>
            <a:endParaRPr lang="en-US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1DEF00-DB0D-4EE8-5B50-FBEF18B72815}"/>
              </a:ext>
            </a:extLst>
          </p:cNvPr>
          <p:cNvSpPr txBox="1"/>
          <p:nvPr/>
        </p:nvSpPr>
        <p:spPr>
          <a:xfrm>
            <a:off x="3375588" y="6252824"/>
            <a:ext cx="5024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Use-case admin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5F7B8C-99DE-8D88-EE7A-E7CF09AA3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9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94919B-593D-ABA7-761F-B1CB76743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63" y="1236837"/>
            <a:ext cx="5734050" cy="3905250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D383D87-2CBC-3252-776C-D6C80CB1B7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2746988"/>
              </p:ext>
            </p:extLst>
          </p:nvPr>
        </p:nvGraphicFramePr>
        <p:xfrm>
          <a:off x="6923053" y="1236837"/>
          <a:ext cx="4037391" cy="3466185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1008011">
                  <a:extLst>
                    <a:ext uri="{9D8B030D-6E8A-4147-A177-3AD203B41FA5}">
                      <a16:colId xmlns:a16="http://schemas.microsoft.com/office/drawing/2014/main" val="1596741196"/>
                    </a:ext>
                  </a:extLst>
                </a:gridCol>
                <a:gridCol w="3029380">
                  <a:extLst>
                    <a:ext uri="{9D8B030D-6E8A-4147-A177-3AD203B41FA5}">
                      <a16:colId xmlns:a16="http://schemas.microsoft.com/office/drawing/2014/main" val="1087781125"/>
                    </a:ext>
                  </a:extLst>
                </a:gridCol>
              </a:tblGrid>
              <a:tr h="391936">
                <a:tc>
                  <a:txBody>
                    <a:bodyPr/>
                    <a:lstStyle/>
                    <a:p>
                      <a:pPr indent="457200"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 err="1">
                          <a:effectLst/>
                        </a:rPr>
                        <a:t>Tên</a:t>
                      </a:r>
                      <a:r>
                        <a:rPr lang="en-US" sz="900" dirty="0">
                          <a:effectLst/>
                        </a:rPr>
                        <a:t> Use case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07" marR="48107" marT="0" marB="0" anchor="ctr"/>
                </a:tc>
                <a:tc>
                  <a:txBody>
                    <a:bodyPr/>
                    <a:lstStyle/>
                    <a:p>
                      <a:pPr indent="457200"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Ý nghĩa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07" marR="48107" marT="0" marB="0" anchor="ctr"/>
                </a:tc>
                <a:extLst>
                  <a:ext uri="{0D108BD9-81ED-4DB2-BD59-A6C34878D82A}">
                    <a16:rowId xmlns:a16="http://schemas.microsoft.com/office/drawing/2014/main" val="2920983881"/>
                  </a:ext>
                </a:extLst>
              </a:tr>
              <a:tr h="671666">
                <a:tc>
                  <a:txBody>
                    <a:bodyPr/>
                    <a:lstStyle/>
                    <a:p>
                      <a:pPr indent="457200"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Xem thông tin sản phẩm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07" marR="48107" marT="0" marB="0" anchor="ctr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Khách hàng vào trang web của cửa hàng xem thông tin của những sản phẩm có trên trang web.</a:t>
                      </a:r>
                    </a:p>
                    <a:p>
                      <a:pPr indent="457200"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07" marR="48107" marT="0" marB="0" anchor="ctr"/>
                </a:tc>
                <a:extLst>
                  <a:ext uri="{0D108BD9-81ED-4DB2-BD59-A6C34878D82A}">
                    <a16:rowId xmlns:a16="http://schemas.microsoft.com/office/drawing/2014/main" val="1655566887"/>
                  </a:ext>
                </a:extLst>
              </a:tr>
              <a:tr h="671666">
                <a:tc>
                  <a:txBody>
                    <a:bodyPr/>
                    <a:lstStyle/>
                    <a:p>
                      <a:pPr indent="457200"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>
                          <a:effectLst/>
                        </a:rPr>
                        <a:t>Chọn sản phẩm</a:t>
                      </a:r>
                      <a:endParaRPr lang="en-US" sz="9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07" marR="48107" marT="0" marB="0" anchor="ctr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Sau </a:t>
                      </a:r>
                      <a:r>
                        <a:rPr lang="en-US" sz="900" dirty="0" err="1">
                          <a:effectLst/>
                        </a:rPr>
                        <a:t>khi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xem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thông</a:t>
                      </a:r>
                      <a:r>
                        <a:rPr lang="en-US" sz="900" dirty="0">
                          <a:effectLst/>
                        </a:rPr>
                        <a:t> tin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có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thể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lựa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chọn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mặt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mình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cần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mua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đặt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giỏ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.</a:t>
                      </a:r>
                    </a:p>
                    <a:p>
                      <a:pPr indent="457200"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 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07" marR="48107" marT="0" marB="0" anchor="ctr"/>
                </a:tc>
                <a:extLst>
                  <a:ext uri="{0D108BD9-81ED-4DB2-BD59-A6C34878D82A}">
                    <a16:rowId xmlns:a16="http://schemas.microsoft.com/office/drawing/2014/main" val="3782042279"/>
                  </a:ext>
                </a:extLst>
              </a:tr>
              <a:tr h="880128">
                <a:tc>
                  <a:txBody>
                    <a:bodyPr/>
                    <a:lstStyle/>
                    <a:p>
                      <a:pPr indent="457200"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 err="1">
                          <a:effectLst/>
                        </a:rPr>
                        <a:t>Thêm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giỏ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07" marR="48107" marT="0" marB="0" anchor="ctr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</a:rPr>
                        <a:t>Sau </a:t>
                      </a:r>
                      <a:r>
                        <a:rPr lang="en-US" sz="900" dirty="0" err="1">
                          <a:effectLst/>
                        </a:rPr>
                        <a:t>khi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tìm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được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, </a:t>
                      </a:r>
                      <a:r>
                        <a:rPr lang="en-US" sz="900" dirty="0" err="1">
                          <a:effectLst/>
                        </a:rPr>
                        <a:t>khách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chọn</a:t>
                      </a:r>
                      <a:r>
                        <a:rPr lang="en-US" sz="900" dirty="0">
                          <a:effectLst/>
                        </a:rPr>
                        <a:t>  </a:t>
                      </a:r>
                      <a:r>
                        <a:rPr lang="en-US" sz="900" dirty="0" err="1">
                          <a:effectLst/>
                        </a:rPr>
                        <a:t>thêm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giỏ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sau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đó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chọn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số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lượng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thêm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giỏ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 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07" marR="48107" marT="0" marB="0" anchor="ctr"/>
                </a:tc>
                <a:extLst>
                  <a:ext uri="{0D108BD9-81ED-4DB2-BD59-A6C34878D82A}">
                    <a16:rowId xmlns:a16="http://schemas.microsoft.com/office/drawing/2014/main" val="1935118433"/>
                  </a:ext>
                </a:extLst>
              </a:tr>
              <a:tr h="600397">
                <a:tc>
                  <a:txBody>
                    <a:bodyPr/>
                    <a:lstStyle/>
                    <a:p>
                      <a:pPr indent="457200"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Mua </a:t>
                      </a:r>
                      <a:r>
                        <a:rPr lang="en-US" sz="9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ngay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07" marR="48107" marT="0" marB="0" anchor="ctr"/>
                </a:tc>
                <a:tc>
                  <a:txBody>
                    <a:bodyPr/>
                    <a:lstStyle/>
                    <a:p>
                      <a:pPr indent="457200" algn="l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900" dirty="0" err="1">
                          <a:effectLst/>
                        </a:rPr>
                        <a:t>Nếu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muốn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mua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không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cần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thêm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giỏ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107" marR="48107" marT="0" marB="0" anchor="ctr"/>
                </a:tc>
                <a:extLst>
                  <a:ext uri="{0D108BD9-81ED-4DB2-BD59-A6C34878D82A}">
                    <a16:rowId xmlns:a16="http://schemas.microsoft.com/office/drawing/2014/main" val="29160803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755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318</TotalTime>
  <Words>1150</Words>
  <Application>Microsoft Office PowerPoint</Application>
  <PresentationFormat>Widescreen</PresentationFormat>
  <Paragraphs>120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Algerian</vt:lpstr>
      <vt:lpstr>Arial</vt:lpstr>
      <vt:lpstr>Arial (Body)</vt:lpstr>
      <vt:lpstr>Calibri</vt:lpstr>
      <vt:lpstr>Times New Roman</vt:lpstr>
      <vt:lpstr>Verdana</vt:lpstr>
      <vt:lpstr>Diamond Grid 16x9</vt:lpstr>
      <vt:lpstr>TRƯỜNG ĐẠI HỌC QUẢNG BÌNH KHOA KỸ THUẬT – CÔNG NGHỆ THÔNG TIN</vt:lpstr>
      <vt:lpstr>NỘI DUNG TRÌNH BÀY</vt:lpstr>
      <vt:lpstr>Phần 1. Mở đầu</vt:lpstr>
      <vt:lpstr>Phần 2. Mục tiêu, nội dung và phương pháp nghiên cứu</vt:lpstr>
      <vt:lpstr>Phần 2. Mục tiêu, nội dung và phương pháp nghiên cứu</vt:lpstr>
      <vt:lpstr>Phần 3. Phân tích thiết kế hệ thống</vt:lpstr>
      <vt:lpstr>Phần 3. Phân tích thiết kế hệ thống</vt:lpstr>
      <vt:lpstr>Phần 3. Phân tích thiết kế hệ thống</vt:lpstr>
      <vt:lpstr>Phần 3. Phân tích thiết kế hệ thống</vt:lpstr>
      <vt:lpstr>Phần 3. Phân tích thiết kế hệ thống</vt:lpstr>
      <vt:lpstr>Phần 4. Kết quả</vt:lpstr>
      <vt:lpstr>Phần 4. Kết quả</vt:lpstr>
      <vt:lpstr>Phần 5. Kết luận và hướng phát triển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TRƯỜNG ĐẠI HỌC QUẢNG BÌNH KHOA KỸ THUẬT – CÔNG NGHỆ THÔNG TIN</dc:title>
  <dc:creator>Hoang</dc:creator>
  <cp:lastModifiedBy>Hoang</cp:lastModifiedBy>
  <cp:revision>12</cp:revision>
  <dcterms:created xsi:type="dcterms:W3CDTF">2022-05-15T05:36:39Z</dcterms:created>
  <dcterms:modified xsi:type="dcterms:W3CDTF">2022-05-15T18:14:57Z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